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4"/>
  </p:notesMasterIdLst>
  <p:handoutMasterIdLst>
    <p:handoutMasterId r:id="rId25"/>
  </p:handoutMasterIdLst>
  <p:sldIdLst>
    <p:sldId id="256" r:id="rId3"/>
    <p:sldId id="443" r:id="rId4"/>
    <p:sldId id="462" r:id="rId5"/>
    <p:sldId id="449" r:id="rId6"/>
    <p:sldId id="444" r:id="rId7"/>
    <p:sldId id="448" r:id="rId8"/>
    <p:sldId id="447" r:id="rId9"/>
    <p:sldId id="445" r:id="rId10"/>
    <p:sldId id="454" r:id="rId11"/>
    <p:sldId id="456" r:id="rId12"/>
    <p:sldId id="452" r:id="rId13"/>
    <p:sldId id="455" r:id="rId14"/>
    <p:sldId id="457" r:id="rId15"/>
    <p:sldId id="453" r:id="rId16"/>
    <p:sldId id="463" r:id="rId17"/>
    <p:sldId id="460" r:id="rId18"/>
    <p:sldId id="464" r:id="rId19"/>
    <p:sldId id="458" r:id="rId20"/>
    <p:sldId id="450" r:id="rId21"/>
    <p:sldId id="446" r:id="rId22"/>
    <p:sldId id="465" r:id="rId23"/>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81598" autoAdjust="0"/>
  </p:normalViewPr>
  <p:slideViewPr>
    <p:cSldViewPr snapToGrid="0">
      <p:cViewPr varScale="1">
        <p:scale>
          <a:sx n="86" d="100"/>
          <a:sy n="86" d="100"/>
        </p:scale>
        <p:origin x="1416" y="46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774"/>
    </p:cViewPr>
  </p:sorterViewPr>
  <p:notesViewPr>
    <p:cSldViewPr snapToGrid="0">
      <p:cViewPr varScale="1">
        <p:scale>
          <a:sx n="80" d="100"/>
          <a:sy n="80" d="100"/>
        </p:scale>
        <p:origin x="3882"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D6173CA7-1D72-4E77-B82B-098035D9906F}" type="datetimeFigureOut">
              <a:rPr lang="en-US" smtClean="0"/>
              <a:t>11/11/2024</a:t>
            </a:fld>
            <a:endParaRPr lang="en-US" dirty="0"/>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Tree>
    <p:extLst>
      <p:ext uri="{BB962C8B-B14F-4D97-AF65-F5344CB8AC3E}">
        <p14:creationId xmlns:p14="http://schemas.microsoft.com/office/powerpoint/2010/main" val="266886195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C8B71BEF-8B07-4870-9B15-44CCDD05EAE2}" type="datetimeFigureOut">
              <a:rPr lang="en-US" smtClean="0"/>
              <a:t>11/11/2024</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870FFAD5-C921-489C-BB96-BD885938FB32}" type="slidenum">
              <a:rPr lang="en-US" smtClean="0"/>
              <a:t>‹#›</a:t>
            </a:fld>
            <a:endParaRPr lang="en-US" dirty="0"/>
          </a:p>
        </p:txBody>
      </p:sp>
    </p:spTree>
    <p:extLst>
      <p:ext uri="{BB962C8B-B14F-4D97-AF65-F5344CB8AC3E}">
        <p14:creationId xmlns:p14="http://schemas.microsoft.com/office/powerpoint/2010/main" val="2675557764"/>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70FFAD5-C921-489C-BB96-BD885938FB32}" type="slidenum">
              <a:rPr lang="en-US" smtClean="0"/>
              <a:t>1</a:t>
            </a:fld>
            <a:endParaRPr lang="en-US" dirty="0"/>
          </a:p>
        </p:txBody>
      </p:sp>
    </p:spTree>
    <p:extLst>
      <p:ext uri="{BB962C8B-B14F-4D97-AF65-F5344CB8AC3E}">
        <p14:creationId xmlns:p14="http://schemas.microsoft.com/office/powerpoint/2010/main" val="17136132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70FFAD5-C921-489C-BB96-BD885938FB32}" type="slidenum">
              <a:rPr lang="en-US" smtClean="0"/>
              <a:t>10</a:t>
            </a:fld>
            <a:endParaRPr lang="en-US" dirty="0"/>
          </a:p>
        </p:txBody>
      </p:sp>
    </p:spTree>
    <p:extLst>
      <p:ext uri="{BB962C8B-B14F-4D97-AF65-F5344CB8AC3E}">
        <p14:creationId xmlns:p14="http://schemas.microsoft.com/office/powerpoint/2010/main" val="8473316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70FFAD5-C921-489C-BB96-BD885938FB32}" type="slidenum">
              <a:rPr lang="en-US" smtClean="0"/>
              <a:t>11</a:t>
            </a:fld>
            <a:endParaRPr lang="en-US" dirty="0"/>
          </a:p>
        </p:txBody>
      </p:sp>
    </p:spTree>
    <p:extLst>
      <p:ext uri="{BB962C8B-B14F-4D97-AF65-F5344CB8AC3E}">
        <p14:creationId xmlns:p14="http://schemas.microsoft.com/office/powerpoint/2010/main" val="23475102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endParaRPr lang="en-US" sz="1000" dirty="0"/>
          </a:p>
        </p:txBody>
      </p:sp>
      <p:sp>
        <p:nvSpPr>
          <p:cNvPr id="4" name="Slide Number Placeholder 3"/>
          <p:cNvSpPr>
            <a:spLocks noGrp="1"/>
          </p:cNvSpPr>
          <p:nvPr>
            <p:ph type="sldNum" sz="quarter" idx="5"/>
          </p:nvPr>
        </p:nvSpPr>
        <p:spPr/>
        <p:txBody>
          <a:bodyPr/>
          <a:lstStyle/>
          <a:p>
            <a:fld id="{870FFAD5-C921-489C-BB96-BD885938FB32}" type="slidenum">
              <a:rPr lang="en-US" smtClean="0"/>
              <a:t>12</a:t>
            </a:fld>
            <a:endParaRPr lang="en-US" dirty="0"/>
          </a:p>
        </p:txBody>
      </p:sp>
    </p:spTree>
    <p:extLst>
      <p:ext uri="{BB962C8B-B14F-4D97-AF65-F5344CB8AC3E}">
        <p14:creationId xmlns:p14="http://schemas.microsoft.com/office/powerpoint/2010/main" val="9302602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70FFAD5-C921-489C-BB96-BD885938FB32}" type="slidenum">
              <a:rPr lang="en-US" smtClean="0"/>
              <a:t>13</a:t>
            </a:fld>
            <a:endParaRPr lang="en-US" dirty="0"/>
          </a:p>
        </p:txBody>
      </p:sp>
    </p:spTree>
    <p:extLst>
      <p:ext uri="{BB962C8B-B14F-4D97-AF65-F5344CB8AC3E}">
        <p14:creationId xmlns:p14="http://schemas.microsoft.com/office/powerpoint/2010/main" val="35779063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70FFAD5-C921-489C-BB96-BD885938FB32}" type="slidenum">
              <a:rPr lang="en-US" smtClean="0"/>
              <a:t>14</a:t>
            </a:fld>
            <a:endParaRPr lang="en-US" dirty="0"/>
          </a:p>
        </p:txBody>
      </p:sp>
    </p:spTree>
    <p:extLst>
      <p:ext uri="{BB962C8B-B14F-4D97-AF65-F5344CB8AC3E}">
        <p14:creationId xmlns:p14="http://schemas.microsoft.com/office/powerpoint/2010/main" val="8983575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70FFAD5-C921-489C-BB96-BD885938FB32}" type="slidenum">
              <a:rPr lang="en-US" smtClean="0"/>
              <a:t>15</a:t>
            </a:fld>
            <a:endParaRPr lang="en-US" dirty="0"/>
          </a:p>
        </p:txBody>
      </p:sp>
    </p:spTree>
    <p:extLst>
      <p:ext uri="{BB962C8B-B14F-4D97-AF65-F5344CB8AC3E}">
        <p14:creationId xmlns:p14="http://schemas.microsoft.com/office/powerpoint/2010/main" val="409100069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70FFAD5-C921-489C-BB96-BD885938FB32}" type="slidenum">
              <a:rPr lang="en-US" smtClean="0"/>
              <a:t>16</a:t>
            </a:fld>
            <a:endParaRPr lang="en-US" dirty="0"/>
          </a:p>
        </p:txBody>
      </p:sp>
    </p:spTree>
    <p:extLst>
      <p:ext uri="{BB962C8B-B14F-4D97-AF65-F5344CB8AC3E}">
        <p14:creationId xmlns:p14="http://schemas.microsoft.com/office/powerpoint/2010/main" val="424673299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70FFAD5-C921-489C-BB96-BD885938FB32}" type="slidenum">
              <a:rPr lang="en-US" smtClean="0"/>
              <a:t>17</a:t>
            </a:fld>
            <a:endParaRPr lang="en-US" dirty="0"/>
          </a:p>
        </p:txBody>
      </p:sp>
    </p:spTree>
    <p:extLst>
      <p:ext uri="{BB962C8B-B14F-4D97-AF65-F5344CB8AC3E}">
        <p14:creationId xmlns:p14="http://schemas.microsoft.com/office/powerpoint/2010/main" val="213906016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70FFAD5-C921-489C-BB96-BD885938FB32}" type="slidenum">
              <a:rPr lang="en-US" smtClean="0"/>
              <a:t>18</a:t>
            </a:fld>
            <a:endParaRPr lang="en-US" dirty="0"/>
          </a:p>
        </p:txBody>
      </p:sp>
    </p:spTree>
    <p:extLst>
      <p:ext uri="{BB962C8B-B14F-4D97-AF65-F5344CB8AC3E}">
        <p14:creationId xmlns:p14="http://schemas.microsoft.com/office/powerpoint/2010/main" val="306439409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70FFAD5-C921-489C-BB96-BD885938FB32}" type="slidenum">
              <a:rPr lang="en-US" smtClean="0"/>
              <a:t>19</a:t>
            </a:fld>
            <a:endParaRPr lang="en-US" dirty="0"/>
          </a:p>
        </p:txBody>
      </p:sp>
    </p:spTree>
    <p:extLst>
      <p:ext uri="{BB962C8B-B14F-4D97-AF65-F5344CB8AC3E}">
        <p14:creationId xmlns:p14="http://schemas.microsoft.com/office/powerpoint/2010/main" val="20515867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70FFAD5-C921-489C-BB96-BD885938FB32}" type="slidenum">
              <a:rPr lang="en-US" smtClean="0"/>
              <a:t>2</a:t>
            </a:fld>
            <a:endParaRPr lang="en-US" dirty="0"/>
          </a:p>
        </p:txBody>
      </p:sp>
    </p:spTree>
    <p:extLst>
      <p:ext uri="{BB962C8B-B14F-4D97-AF65-F5344CB8AC3E}">
        <p14:creationId xmlns:p14="http://schemas.microsoft.com/office/powerpoint/2010/main" val="225618577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70FFAD5-C921-489C-BB96-BD885938FB32}" type="slidenum">
              <a:rPr lang="en-US" smtClean="0"/>
              <a:t>20</a:t>
            </a:fld>
            <a:endParaRPr lang="en-US" dirty="0"/>
          </a:p>
        </p:txBody>
      </p:sp>
    </p:spTree>
    <p:extLst>
      <p:ext uri="{BB962C8B-B14F-4D97-AF65-F5344CB8AC3E}">
        <p14:creationId xmlns:p14="http://schemas.microsoft.com/office/powerpoint/2010/main" val="38615824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70FFAD5-C921-489C-BB96-BD885938FB32}" type="slidenum">
              <a:rPr lang="en-US" smtClean="0"/>
              <a:t>3</a:t>
            </a:fld>
            <a:endParaRPr lang="en-US" dirty="0"/>
          </a:p>
        </p:txBody>
      </p:sp>
    </p:spTree>
    <p:extLst>
      <p:ext uri="{BB962C8B-B14F-4D97-AF65-F5344CB8AC3E}">
        <p14:creationId xmlns:p14="http://schemas.microsoft.com/office/powerpoint/2010/main" val="34343745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70FFAD5-C921-489C-BB96-BD885938FB32}" type="slidenum">
              <a:rPr lang="en-US" smtClean="0"/>
              <a:t>4</a:t>
            </a:fld>
            <a:endParaRPr lang="en-US" dirty="0"/>
          </a:p>
        </p:txBody>
      </p:sp>
    </p:spTree>
    <p:extLst>
      <p:ext uri="{BB962C8B-B14F-4D97-AF65-F5344CB8AC3E}">
        <p14:creationId xmlns:p14="http://schemas.microsoft.com/office/powerpoint/2010/main" val="34395516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70FFAD5-C921-489C-BB96-BD885938FB32}" type="slidenum">
              <a:rPr lang="en-US" smtClean="0"/>
              <a:t>5</a:t>
            </a:fld>
            <a:endParaRPr lang="en-US" dirty="0"/>
          </a:p>
        </p:txBody>
      </p:sp>
    </p:spTree>
    <p:extLst>
      <p:ext uri="{BB962C8B-B14F-4D97-AF65-F5344CB8AC3E}">
        <p14:creationId xmlns:p14="http://schemas.microsoft.com/office/powerpoint/2010/main" val="17366692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70FFAD5-C921-489C-BB96-BD885938FB32}" type="slidenum">
              <a:rPr lang="en-US" smtClean="0"/>
              <a:t>6</a:t>
            </a:fld>
            <a:endParaRPr lang="en-US" dirty="0"/>
          </a:p>
        </p:txBody>
      </p:sp>
    </p:spTree>
    <p:extLst>
      <p:ext uri="{BB962C8B-B14F-4D97-AF65-F5344CB8AC3E}">
        <p14:creationId xmlns:p14="http://schemas.microsoft.com/office/powerpoint/2010/main" val="22085803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70FFAD5-C921-489C-BB96-BD885938FB32}" type="slidenum">
              <a:rPr lang="en-US" smtClean="0"/>
              <a:t>7</a:t>
            </a:fld>
            <a:endParaRPr lang="en-US" dirty="0"/>
          </a:p>
        </p:txBody>
      </p:sp>
    </p:spTree>
    <p:extLst>
      <p:ext uri="{BB962C8B-B14F-4D97-AF65-F5344CB8AC3E}">
        <p14:creationId xmlns:p14="http://schemas.microsoft.com/office/powerpoint/2010/main" val="1719422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70FFAD5-C921-489C-BB96-BD885938FB32}" type="slidenum">
              <a:rPr lang="en-US" smtClean="0"/>
              <a:t>8</a:t>
            </a:fld>
            <a:endParaRPr lang="en-US" dirty="0"/>
          </a:p>
        </p:txBody>
      </p:sp>
    </p:spTree>
    <p:extLst>
      <p:ext uri="{BB962C8B-B14F-4D97-AF65-F5344CB8AC3E}">
        <p14:creationId xmlns:p14="http://schemas.microsoft.com/office/powerpoint/2010/main" val="33605998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70FFAD5-C921-489C-BB96-BD885938FB32}" type="slidenum">
              <a:rPr lang="en-US" smtClean="0"/>
              <a:t>9</a:t>
            </a:fld>
            <a:endParaRPr lang="en-US" dirty="0"/>
          </a:p>
        </p:txBody>
      </p:sp>
    </p:spTree>
    <p:extLst>
      <p:ext uri="{BB962C8B-B14F-4D97-AF65-F5344CB8AC3E}">
        <p14:creationId xmlns:p14="http://schemas.microsoft.com/office/powerpoint/2010/main" val="4846173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gradFill flip="none" rotWithShape="1">
          <a:gsLst>
            <a:gs pos="0">
              <a:schemeClr val="bg1">
                <a:tint val="93000"/>
                <a:satMod val="150000"/>
                <a:shade val="98000"/>
                <a:lumMod val="102000"/>
              </a:schemeClr>
            </a:gs>
            <a:gs pos="79000">
              <a:schemeClr val="bg1">
                <a:tint val="98000"/>
                <a:satMod val="130000"/>
                <a:shade val="90000"/>
                <a:lumMod val="103000"/>
              </a:schemeClr>
            </a:gs>
            <a:gs pos="100000">
              <a:schemeClr val="bg1">
                <a:shade val="63000"/>
                <a:satMod val="120000"/>
              </a:schemeClr>
            </a:gs>
          </a:gsLst>
          <a:lin ang="0" scaled="1"/>
          <a:tileRect/>
        </a:gradFill>
        <a:effectLst/>
      </p:bgPr>
    </p:bg>
    <p:spTree>
      <p:nvGrpSpPr>
        <p:cNvPr id="1" name=""/>
        <p:cNvGrpSpPr/>
        <p:nvPr/>
      </p:nvGrpSpPr>
      <p:grpSpPr>
        <a:xfrm>
          <a:off x="0" y="0"/>
          <a:ext cx="0" cy="0"/>
          <a:chOff x="0" y="0"/>
          <a:chExt cx="0" cy="0"/>
        </a:xfrm>
      </p:grpSpPr>
      <p:sp>
        <p:nvSpPr>
          <p:cNvPr id="2" name="Slide Number Placeholder 5"/>
          <p:cNvSpPr>
            <a:spLocks noGrp="1"/>
          </p:cNvSpPr>
          <p:nvPr>
            <p:ph type="sldNum" sz="quarter" idx="4"/>
          </p:nvPr>
        </p:nvSpPr>
        <p:spPr>
          <a:xfrm>
            <a:off x="8810617" y="6364588"/>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F4E196-A010-480C-A078-61D4EF757EA8}" type="slidenum">
              <a:rPr lang="en-US" smtClean="0"/>
              <a:t>‹#›</a:t>
            </a:fld>
            <a:endParaRPr lang="en-US" dirty="0"/>
          </a:p>
        </p:txBody>
      </p:sp>
    </p:spTree>
    <p:extLst>
      <p:ext uri="{BB962C8B-B14F-4D97-AF65-F5344CB8AC3E}">
        <p14:creationId xmlns:p14="http://schemas.microsoft.com/office/powerpoint/2010/main" val="20912905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cxnSp>
        <p:nvCxnSpPr>
          <p:cNvPr id="6" name="Straight Connector 5"/>
          <p:cNvCxnSpPr/>
          <p:nvPr userDrawn="1"/>
        </p:nvCxnSpPr>
        <p:spPr>
          <a:xfrm>
            <a:off x="839788" y="2057400"/>
            <a:ext cx="3932237"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7" name="Slide Number Placeholder 5"/>
          <p:cNvSpPr>
            <a:spLocks noGrp="1"/>
          </p:cNvSpPr>
          <p:nvPr>
            <p:ph type="sldNum" sz="quarter" idx="4"/>
          </p:nvPr>
        </p:nvSpPr>
        <p:spPr>
          <a:xfrm>
            <a:off x="9175708" y="6204389"/>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F4E196-A010-480C-A078-61D4EF757EA8}" type="slidenum">
              <a:rPr lang="en-US" smtClean="0"/>
              <a:t>‹#›</a:t>
            </a:fld>
            <a:endParaRPr lang="en-US" dirty="0"/>
          </a:p>
        </p:txBody>
      </p:sp>
    </p:spTree>
    <p:extLst>
      <p:ext uri="{BB962C8B-B14F-4D97-AF65-F5344CB8AC3E}">
        <p14:creationId xmlns:p14="http://schemas.microsoft.com/office/powerpoint/2010/main" val="31810975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4" name="Straight Connector 3"/>
          <p:cNvCxnSpPr/>
          <p:nvPr userDrawn="1"/>
        </p:nvCxnSpPr>
        <p:spPr>
          <a:xfrm flipV="1">
            <a:off x="838200" y="1690688"/>
            <a:ext cx="10515600" cy="10486"/>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6" name="Slide Number Placeholder 5"/>
          <p:cNvSpPr>
            <a:spLocks noGrp="1"/>
          </p:cNvSpPr>
          <p:nvPr>
            <p:ph type="sldNum" sz="quarter" idx="4"/>
          </p:nvPr>
        </p:nvSpPr>
        <p:spPr>
          <a:xfrm>
            <a:off x="9146538" y="622639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F4E196-A010-480C-A078-61D4EF757EA8}" type="slidenum">
              <a:rPr lang="en-US" smtClean="0"/>
              <a:t>‹#›</a:t>
            </a:fld>
            <a:endParaRPr lang="en-US" dirty="0"/>
          </a:p>
        </p:txBody>
      </p:sp>
    </p:spTree>
    <p:extLst>
      <p:ext uri="{BB962C8B-B14F-4D97-AF65-F5344CB8AC3E}">
        <p14:creationId xmlns:p14="http://schemas.microsoft.com/office/powerpoint/2010/main" val="36800144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p:cNvSpPr>
            <a:spLocks noGrp="1"/>
          </p:cNvSpPr>
          <p:nvPr>
            <p:ph type="sldNum" sz="quarter" idx="4"/>
          </p:nvPr>
        </p:nvSpPr>
        <p:spPr>
          <a:xfrm>
            <a:off x="9156205" y="6176963"/>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F4E196-A010-480C-A078-61D4EF757EA8}" type="slidenum">
              <a:rPr lang="en-US" smtClean="0"/>
              <a:t>‹#›</a:t>
            </a:fld>
            <a:endParaRPr lang="en-US" dirty="0"/>
          </a:p>
        </p:txBody>
      </p:sp>
    </p:spTree>
    <p:extLst>
      <p:ext uri="{BB962C8B-B14F-4D97-AF65-F5344CB8AC3E}">
        <p14:creationId xmlns:p14="http://schemas.microsoft.com/office/powerpoint/2010/main" val="33453527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bg>
      <p:bgPr>
        <a:gradFill flip="none" rotWithShape="1">
          <a:gsLst>
            <a:gs pos="0">
              <a:schemeClr val="bg1">
                <a:tint val="93000"/>
                <a:satMod val="150000"/>
                <a:shade val="98000"/>
                <a:lumMod val="102000"/>
              </a:schemeClr>
            </a:gs>
            <a:gs pos="78000">
              <a:schemeClr val="bg1">
                <a:tint val="98000"/>
                <a:satMod val="130000"/>
                <a:shade val="90000"/>
                <a:lumMod val="103000"/>
              </a:schemeClr>
            </a:gs>
            <a:gs pos="100000">
              <a:schemeClr val="bg1">
                <a:shade val="63000"/>
                <a:satMod val="120000"/>
              </a:schemeClr>
            </a:gs>
          </a:gsLst>
          <a:lin ang="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cxnSp>
        <p:nvCxnSpPr>
          <p:cNvPr id="5" name="Straight Connector 4"/>
          <p:cNvCxnSpPr/>
          <p:nvPr userDrawn="1"/>
        </p:nvCxnSpPr>
        <p:spPr>
          <a:xfrm>
            <a:off x="1524000" y="3509963"/>
            <a:ext cx="91440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6" name="Slide Number Placeholder 5"/>
          <p:cNvSpPr>
            <a:spLocks noGrp="1"/>
          </p:cNvSpPr>
          <p:nvPr>
            <p:ph type="sldNum" sz="quarter" idx="4"/>
          </p:nvPr>
        </p:nvSpPr>
        <p:spPr>
          <a:xfrm>
            <a:off x="9136849" y="621182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F4E196-A010-480C-A078-61D4EF757EA8}" type="slidenum">
              <a:rPr lang="en-US" smtClean="0"/>
              <a:t>‹#›</a:t>
            </a:fld>
            <a:endParaRPr lang="en-US" dirty="0"/>
          </a:p>
        </p:txBody>
      </p:sp>
    </p:spTree>
    <p:extLst>
      <p:ext uri="{BB962C8B-B14F-4D97-AF65-F5344CB8AC3E}">
        <p14:creationId xmlns:p14="http://schemas.microsoft.com/office/powerpoint/2010/main" val="118718533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5" name="Straight Connector 4"/>
          <p:cNvCxnSpPr/>
          <p:nvPr userDrawn="1"/>
        </p:nvCxnSpPr>
        <p:spPr>
          <a:xfrm>
            <a:off x="838200" y="1690688"/>
            <a:ext cx="105156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6" name="Slide Number Placeholder 5"/>
          <p:cNvSpPr>
            <a:spLocks noGrp="1"/>
          </p:cNvSpPr>
          <p:nvPr>
            <p:ph type="sldNum" sz="quarter" idx="4"/>
          </p:nvPr>
        </p:nvSpPr>
        <p:spPr>
          <a:xfrm>
            <a:off x="9137668" y="621976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F4E196-A010-480C-A078-61D4EF757EA8}" type="slidenum">
              <a:rPr lang="en-US" smtClean="0"/>
              <a:t>‹#›</a:t>
            </a:fld>
            <a:endParaRPr lang="en-US" dirty="0"/>
          </a:p>
        </p:txBody>
      </p:sp>
    </p:spTree>
    <p:extLst>
      <p:ext uri="{BB962C8B-B14F-4D97-AF65-F5344CB8AC3E}">
        <p14:creationId xmlns:p14="http://schemas.microsoft.com/office/powerpoint/2010/main" val="12422678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cxnSp>
        <p:nvCxnSpPr>
          <p:cNvPr id="4" name="Straight Connector 3"/>
          <p:cNvCxnSpPr/>
          <p:nvPr userDrawn="1"/>
        </p:nvCxnSpPr>
        <p:spPr>
          <a:xfrm>
            <a:off x="831850" y="4562475"/>
            <a:ext cx="105156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pic>
        <p:nvPicPr>
          <p:cNvPr id="6" name="Picture 5"/>
          <p:cNvPicPr>
            <a:picLocks noChangeAspect="1"/>
          </p:cNvPicPr>
          <p:nvPr userDrawn="1"/>
        </p:nvPicPr>
        <p:blipFill>
          <a:blip r:embed="rId2"/>
          <a:stretch>
            <a:fillRect/>
          </a:stretch>
        </p:blipFill>
        <p:spPr>
          <a:xfrm>
            <a:off x="9145917" y="6203423"/>
            <a:ext cx="2743438" cy="365792"/>
          </a:xfrm>
          <a:prstGeom prst="rect">
            <a:avLst/>
          </a:prstGeom>
        </p:spPr>
      </p:pic>
    </p:spTree>
    <p:extLst>
      <p:ext uri="{BB962C8B-B14F-4D97-AF65-F5344CB8AC3E}">
        <p14:creationId xmlns:p14="http://schemas.microsoft.com/office/powerpoint/2010/main" val="264174654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5" name="Straight Connector 4"/>
          <p:cNvCxnSpPr/>
          <p:nvPr userDrawn="1"/>
        </p:nvCxnSpPr>
        <p:spPr>
          <a:xfrm>
            <a:off x="838200" y="1690688"/>
            <a:ext cx="105156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7" name="Slide Number Placeholder 5"/>
          <p:cNvSpPr>
            <a:spLocks noGrp="1"/>
          </p:cNvSpPr>
          <p:nvPr>
            <p:ph type="sldNum" sz="quarter" idx="4"/>
          </p:nvPr>
        </p:nvSpPr>
        <p:spPr>
          <a:xfrm>
            <a:off x="9168588" y="6185317"/>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F4E196-A010-480C-A078-61D4EF757EA8}" type="slidenum">
              <a:rPr lang="en-US" smtClean="0"/>
              <a:t>‹#›</a:t>
            </a:fld>
            <a:endParaRPr lang="en-US" dirty="0"/>
          </a:p>
        </p:txBody>
      </p:sp>
    </p:spTree>
    <p:extLst>
      <p:ext uri="{BB962C8B-B14F-4D97-AF65-F5344CB8AC3E}">
        <p14:creationId xmlns:p14="http://schemas.microsoft.com/office/powerpoint/2010/main" val="9644966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7" name="Straight Connector 6"/>
          <p:cNvCxnSpPr/>
          <p:nvPr userDrawn="1"/>
        </p:nvCxnSpPr>
        <p:spPr>
          <a:xfrm flipV="1">
            <a:off x="839788" y="1671638"/>
            <a:ext cx="10515600" cy="9525"/>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10"/>
          </p:nvPr>
        </p:nvSpPr>
        <p:spPr>
          <a:xfrm>
            <a:off x="9163606" y="6268625"/>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F4E196-A010-480C-A078-61D4EF757EA8}" type="slidenum">
              <a:rPr lang="en-US" smtClean="0"/>
              <a:t>‹#›</a:t>
            </a:fld>
            <a:endParaRPr lang="en-US" dirty="0"/>
          </a:p>
        </p:txBody>
      </p:sp>
    </p:spTree>
    <p:extLst>
      <p:ext uri="{BB962C8B-B14F-4D97-AF65-F5344CB8AC3E}">
        <p14:creationId xmlns:p14="http://schemas.microsoft.com/office/powerpoint/2010/main" val="35824905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cxnSp>
        <p:nvCxnSpPr>
          <p:cNvPr id="3" name="Straight Connector 2"/>
          <p:cNvCxnSpPr/>
          <p:nvPr userDrawn="1"/>
        </p:nvCxnSpPr>
        <p:spPr>
          <a:xfrm flipV="1">
            <a:off x="838200" y="1690688"/>
            <a:ext cx="10515600" cy="11754"/>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Slide Number Placeholder 5"/>
          <p:cNvSpPr>
            <a:spLocks noGrp="1"/>
          </p:cNvSpPr>
          <p:nvPr>
            <p:ph type="sldNum" sz="quarter" idx="4"/>
          </p:nvPr>
        </p:nvSpPr>
        <p:spPr>
          <a:xfrm>
            <a:off x="9150689" y="6231554"/>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F4E196-A010-480C-A078-61D4EF757EA8}" type="slidenum">
              <a:rPr lang="en-US" smtClean="0"/>
              <a:t>‹#›</a:t>
            </a:fld>
            <a:endParaRPr lang="en-US" dirty="0"/>
          </a:p>
        </p:txBody>
      </p:sp>
    </p:spTree>
    <p:extLst>
      <p:ext uri="{BB962C8B-B14F-4D97-AF65-F5344CB8AC3E}">
        <p14:creationId xmlns:p14="http://schemas.microsoft.com/office/powerpoint/2010/main" val="31644777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4"/>
          </p:nvPr>
        </p:nvSpPr>
        <p:spPr>
          <a:xfrm>
            <a:off x="9162596" y="6224763"/>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F4E196-A010-480C-A078-61D4EF757EA8}" type="slidenum">
              <a:rPr lang="en-US" smtClean="0"/>
              <a:t>‹#›</a:t>
            </a:fld>
            <a:endParaRPr lang="en-US" dirty="0"/>
          </a:p>
        </p:txBody>
      </p:sp>
    </p:spTree>
    <p:extLst>
      <p:ext uri="{BB962C8B-B14F-4D97-AF65-F5344CB8AC3E}">
        <p14:creationId xmlns:p14="http://schemas.microsoft.com/office/powerpoint/2010/main" val="24061137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cxnSp>
        <p:nvCxnSpPr>
          <p:cNvPr id="5" name="Straight Connector 4"/>
          <p:cNvCxnSpPr/>
          <p:nvPr userDrawn="1"/>
        </p:nvCxnSpPr>
        <p:spPr>
          <a:xfrm>
            <a:off x="839788" y="2057400"/>
            <a:ext cx="3932237"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9141343" y="6190568"/>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F4E196-A010-480C-A078-61D4EF757EA8}" type="slidenum">
              <a:rPr lang="en-US" smtClean="0"/>
              <a:t>‹#›</a:t>
            </a:fld>
            <a:endParaRPr lang="en-US" dirty="0"/>
          </a:p>
        </p:txBody>
      </p:sp>
    </p:spTree>
    <p:extLst>
      <p:ext uri="{BB962C8B-B14F-4D97-AF65-F5344CB8AC3E}">
        <p14:creationId xmlns:p14="http://schemas.microsoft.com/office/powerpoint/2010/main" val="83218196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image" Target="../media/image2.png"/><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tint val="93000"/>
                <a:satMod val="150000"/>
                <a:shade val="98000"/>
                <a:lumMod val="102000"/>
              </a:schemeClr>
            </a:gs>
            <a:gs pos="79000">
              <a:schemeClr val="bg1">
                <a:tint val="98000"/>
                <a:satMod val="130000"/>
                <a:shade val="90000"/>
                <a:lumMod val="103000"/>
              </a:schemeClr>
            </a:gs>
            <a:gs pos="100000">
              <a:schemeClr val="bg1">
                <a:shade val="63000"/>
                <a:satMod val="120000"/>
              </a:schemeClr>
            </a:gs>
          </a:gsLst>
          <a:lin ang="0" scaled="1"/>
          <a:tileRect/>
        </a:gradFill>
        <a:effectLst/>
      </p:bgPr>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352751" y="-752146"/>
            <a:ext cx="5486494" cy="3314114"/>
          </a:xfrm>
          <a:prstGeom prst="rect">
            <a:avLst/>
          </a:prstGeom>
        </p:spPr>
      </p:pic>
      <p:sp>
        <p:nvSpPr>
          <p:cNvPr id="8" name="TextBox 7"/>
          <p:cNvSpPr txBox="1"/>
          <p:nvPr userDrawn="1"/>
        </p:nvSpPr>
        <p:spPr>
          <a:xfrm>
            <a:off x="838198" y="1843950"/>
            <a:ext cx="10515599" cy="31700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4400" dirty="0">
                <a:effectLst>
                  <a:outerShdw blurRad="38100" dist="38100" dir="2700000" algn="tl">
                    <a:srgbClr val="000000">
                      <a:alpha val="43137"/>
                    </a:srgbClr>
                  </a:outerShdw>
                </a:effectLst>
                <a:latin typeface="Georgia" panose="02040502050405020303" pitchFamily="18" charset="0"/>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4400" dirty="0">
                <a:effectLst>
                  <a:outerShdw blurRad="38100" dist="38100" dir="2700000" algn="tl">
                    <a:srgbClr val="000000">
                      <a:alpha val="43137"/>
                    </a:srgbClr>
                  </a:outerShdw>
                </a:effectLst>
                <a:latin typeface="Georgia" panose="02040502050405020303" pitchFamily="18" charset="0"/>
              </a:rPr>
              <a:t>Symposium for Research Administrators</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4000" dirty="0">
                <a:effectLst>
                  <a:outerShdw blurRad="38100" dist="38100" dir="2700000" algn="tl">
                    <a:srgbClr val="000000">
                      <a:alpha val="43137"/>
                    </a:srgbClr>
                  </a:outerShdw>
                </a:effectLst>
                <a:latin typeface="Georgia" panose="02040502050405020303" pitchFamily="18" charset="0"/>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3600" dirty="0">
                <a:effectLst/>
                <a:latin typeface="Georgia" panose="02040502050405020303" pitchFamily="18" charset="0"/>
              </a:rPr>
              <a:t>University</a:t>
            </a:r>
            <a:r>
              <a:rPr lang="en-US" sz="3600" baseline="0" dirty="0">
                <a:effectLst/>
                <a:latin typeface="Georgia" panose="02040502050405020303" pitchFamily="18" charset="0"/>
              </a:rPr>
              <a:t> of Wisconsin-Madison</a:t>
            </a:r>
          </a:p>
          <a:p>
            <a:pPr algn="ctr"/>
            <a:r>
              <a:rPr lang="en-US" sz="3600" baseline="0" dirty="0">
                <a:effectLst/>
                <a:latin typeface="Georgia" panose="02040502050405020303" pitchFamily="18" charset="0"/>
              </a:rPr>
              <a:t>November 7</a:t>
            </a:r>
            <a:r>
              <a:rPr lang="en-US" sz="3600" baseline="30000" dirty="0">
                <a:effectLst/>
                <a:latin typeface="Georgia" panose="02040502050405020303" pitchFamily="18" charset="0"/>
              </a:rPr>
              <a:t>th</a:t>
            </a:r>
            <a:r>
              <a:rPr lang="en-US" sz="3600" baseline="0" dirty="0">
                <a:effectLst/>
                <a:latin typeface="Georgia" panose="02040502050405020303" pitchFamily="18" charset="0"/>
              </a:rPr>
              <a:t>, 2024</a:t>
            </a:r>
            <a:endParaRPr lang="en-US" sz="3600" dirty="0">
              <a:effectLst/>
              <a:latin typeface="Georgia" panose="02040502050405020303" pitchFamily="18" charset="0"/>
            </a:endParaRPr>
          </a:p>
        </p:txBody>
      </p:sp>
      <p:cxnSp>
        <p:nvCxnSpPr>
          <p:cNvPr id="10" name="Straight Connector 9"/>
          <p:cNvCxnSpPr/>
          <p:nvPr userDrawn="1"/>
        </p:nvCxnSpPr>
        <p:spPr>
          <a:xfrm flipV="1">
            <a:off x="838199" y="3311611"/>
            <a:ext cx="10515599" cy="823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Slide Number Placeholder 5"/>
          <p:cNvSpPr>
            <a:spLocks noGrp="1"/>
          </p:cNvSpPr>
          <p:nvPr>
            <p:ph type="sldNum" sz="quarter" idx="4"/>
          </p:nvPr>
        </p:nvSpPr>
        <p:spPr>
          <a:xfrm>
            <a:off x="8839245" y="6355426"/>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F4E196-A010-480C-A078-61D4EF757EA8}" type="slidenum">
              <a:rPr lang="en-US" smtClean="0"/>
              <a:t>‹#›</a:t>
            </a:fld>
            <a:endParaRPr lang="en-US" dirty="0"/>
          </a:p>
        </p:txBody>
      </p:sp>
    </p:spTree>
    <p:extLst>
      <p:ext uri="{BB962C8B-B14F-4D97-AF65-F5344CB8AC3E}">
        <p14:creationId xmlns:p14="http://schemas.microsoft.com/office/powerpoint/2010/main" val="1125194421"/>
      </p:ext>
    </p:extLst>
  </p:cSld>
  <p:clrMap bg1="lt1" tx1="dk1" bg2="lt2" tx2="dk2" accent1="accent1" accent2="accent2" accent3="accent3" accent4="accent4" accent5="accent5" accent6="accent6" hlink="hlink" folHlink="folHlink"/>
  <p:sldLayoutIdLst>
    <p:sldLayoutId id="2147483649" r:id="rId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4400" kern="1200" baseline="0">
          <a:solidFill>
            <a:schemeClr val="tx1"/>
          </a:solidFill>
          <a:effectLst>
            <a:outerShdw blurRad="38100" dist="38100" dir="2700000" algn="tl">
              <a:srgbClr val="000000">
                <a:alpha val="43137"/>
              </a:srgbClr>
            </a:outerShdw>
          </a:effectLst>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baseline="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bg1">
                <a:tint val="93000"/>
                <a:satMod val="150000"/>
                <a:shade val="98000"/>
                <a:lumMod val="102000"/>
              </a:schemeClr>
            </a:gs>
            <a:gs pos="78000">
              <a:schemeClr val="bg1">
                <a:tint val="98000"/>
                <a:satMod val="130000"/>
                <a:shade val="90000"/>
                <a:lumMod val="103000"/>
              </a:schemeClr>
            </a:gs>
            <a:gs pos="100000">
              <a:schemeClr val="bg1">
                <a:shade val="63000"/>
                <a:satMod val="120000"/>
              </a:schemeClr>
            </a:gs>
          </a:gsLst>
          <a:lin ang="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75052"/>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7" name="Picture 6"/>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65903" y="5780393"/>
            <a:ext cx="2434015" cy="1470266"/>
          </a:xfrm>
          <a:prstGeom prst="rect">
            <a:avLst/>
          </a:prstGeom>
        </p:spPr>
      </p:pic>
      <p:sp>
        <p:nvSpPr>
          <p:cNvPr id="11" name="TextBox 10"/>
          <p:cNvSpPr txBox="1"/>
          <p:nvPr userDrawn="1"/>
        </p:nvSpPr>
        <p:spPr>
          <a:xfrm>
            <a:off x="10106239" y="6546362"/>
            <a:ext cx="3741264" cy="230832"/>
          </a:xfrm>
          <a:prstGeom prst="rect">
            <a:avLst/>
          </a:prstGeom>
          <a:noFill/>
        </p:spPr>
        <p:txBody>
          <a:bodyPr wrap="square" rtlCol="0">
            <a:spAutoFit/>
          </a:bodyPr>
          <a:lstStyle/>
          <a:p>
            <a:r>
              <a:rPr lang="en-US" sz="900" dirty="0">
                <a:solidFill>
                  <a:schemeClr val="bg1">
                    <a:lumMod val="50000"/>
                  </a:schemeClr>
                </a:solidFill>
                <a:latin typeface="Arial" panose="020B0604020202020204" pitchFamily="34" charset="0"/>
                <a:cs typeface="Arial" panose="020B0604020202020204" pitchFamily="34" charset="0"/>
              </a:rPr>
              <a:t>University</a:t>
            </a:r>
            <a:r>
              <a:rPr lang="en-US" sz="900" baseline="0" dirty="0">
                <a:solidFill>
                  <a:schemeClr val="bg1">
                    <a:lumMod val="50000"/>
                  </a:schemeClr>
                </a:solidFill>
                <a:latin typeface="Arial" panose="020B0604020202020204" pitchFamily="34" charset="0"/>
                <a:cs typeface="Arial" panose="020B0604020202020204" pitchFamily="34" charset="0"/>
              </a:rPr>
              <a:t> of Wisconsin - </a:t>
            </a:r>
            <a:r>
              <a:rPr lang="en-US" sz="900" dirty="0">
                <a:solidFill>
                  <a:schemeClr val="bg1">
                    <a:lumMod val="50000"/>
                  </a:schemeClr>
                </a:solidFill>
                <a:latin typeface="Arial" panose="020B0604020202020204" pitchFamily="34" charset="0"/>
                <a:cs typeface="Arial" panose="020B0604020202020204" pitchFamily="34" charset="0"/>
              </a:rPr>
              <a:t>Madison</a:t>
            </a:r>
          </a:p>
        </p:txBody>
      </p:sp>
      <p:sp>
        <p:nvSpPr>
          <p:cNvPr id="6" name="Slide Number Placeholder 5"/>
          <p:cNvSpPr>
            <a:spLocks noGrp="1"/>
          </p:cNvSpPr>
          <p:nvPr>
            <p:ph type="sldNum" sz="quarter" idx="4"/>
          </p:nvPr>
        </p:nvSpPr>
        <p:spPr>
          <a:xfrm>
            <a:off x="8841785" y="6181237"/>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F4E196-A010-480C-A078-61D4EF757EA8}" type="slidenum">
              <a:rPr lang="en-US" smtClean="0"/>
              <a:t>‹#›</a:t>
            </a:fld>
            <a:endParaRPr lang="en-US" dirty="0"/>
          </a:p>
        </p:txBody>
      </p:sp>
    </p:spTree>
    <p:extLst>
      <p:ext uri="{BB962C8B-B14F-4D97-AF65-F5344CB8AC3E}">
        <p14:creationId xmlns:p14="http://schemas.microsoft.com/office/powerpoint/2010/main" val="332735610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ecfr.gov/current/title-2/part-200/subpart-D#p-200.308(f)(2)" TargetMode="External"/><Relationship Id="rId2" Type="http://schemas.openxmlformats.org/officeDocument/2006/relationships/notesSlide" Target="../notesSlides/notesSlide10.xml"/><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hyperlink" Target="https://rsp.wisc.edu/effort/commitmentRules.cfm"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ecfr.gov/current/title-2/section-200.407" TargetMode="External"/><Relationship Id="rId2" Type="http://schemas.openxmlformats.org/officeDocument/2006/relationships/notesSlide" Target="../notesSlides/notesSlide11.xml"/><Relationship Id="rId1" Type="http://schemas.openxmlformats.org/officeDocument/2006/relationships/slideLayout" Target="../slideLayouts/slideLayout3.xml"/><Relationship Id="rId5" Type="http://schemas.openxmlformats.org/officeDocument/2006/relationships/hyperlink" Target="https://rsp.wisc.edu/UG/ug_admin_clerical_guidance.cfm" TargetMode="External"/><Relationship Id="rId4" Type="http://schemas.openxmlformats.org/officeDocument/2006/relationships/hyperlink" Target="https://www.ecfr.gov/current/title-2/part-200/subpart-E#p-200.413(c)"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rsp.wisc.edu/policies/ParticipantSupport.cfm" TargetMode="External"/><Relationship Id="rId3" Type="http://schemas.openxmlformats.org/officeDocument/2006/relationships/hyperlink" Target="https://www.ecfr.gov/current/title-2/part-200/section-200.1#p-200.1(Participant)" TargetMode="External"/><Relationship Id="rId7" Type="http://schemas.openxmlformats.org/officeDocument/2006/relationships/hyperlink" Target="https://www.ecfr.gov/current/title-2/section-200.456" TargetMode="External"/><Relationship Id="rId2" Type="http://schemas.openxmlformats.org/officeDocument/2006/relationships/notesSlide" Target="../notesSlides/notesSlide12.xml"/><Relationship Id="rId1" Type="http://schemas.openxmlformats.org/officeDocument/2006/relationships/slideLayout" Target="../slideLayouts/slideLayout3.xml"/><Relationship Id="rId6" Type="http://schemas.openxmlformats.org/officeDocument/2006/relationships/hyperlink" Target="https://www.ecfr.gov/current/title-2/section-200.407" TargetMode="External"/><Relationship Id="rId5" Type="http://schemas.openxmlformats.org/officeDocument/2006/relationships/hyperlink" Target="https://www.ecfr.gov/current/title-2/part-200/subpart-D#p-200.308(f)(5)" TargetMode="External"/><Relationship Id="rId4" Type="http://schemas.openxmlformats.org/officeDocument/2006/relationships/hyperlink" Target="https://www.ecfr.gov/current/title-2/part-200/section-200.1#p-200.1(Participant%20support%20costs)"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ecfr.gov/current/title-2/part-200/subpart-E#p-200.415(b)" TargetMode="External"/><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hyperlink" Target="https://www.onr.navy.mil/work-with-us/manage-your-award/manage-grant-award/grants-terms-conditions" TargetMode="External"/><Relationship Id="rId2" Type="http://schemas.openxmlformats.org/officeDocument/2006/relationships/notesSlide" Target="../notesSlides/notesSlide15.xml"/><Relationship Id="rId1" Type="http://schemas.openxmlformats.org/officeDocument/2006/relationships/slideLayout" Target="../slideLayouts/slideLayout3.xml"/><Relationship Id="rId6" Type="http://schemas.openxmlformats.org/officeDocument/2006/relationships/hyperlink" Target="https://www.energy.gov/management/pf-2025-01-updated-doe-guide-financial-assistance" TargetMode="External"/><Relationship Id="rId5" Type="http://schemas.openxmlformats.org/officeDocument/2006/relationships/hyperlink" Target="https://www.ed.gov/media/document/faqs-uniform-guidance" TargetMode="External"/><Relationship Id="rId4" Type="http://schemas.openxmlformats.org/officeDocument/2006/relationships/hyperlink" Target="https://www.ed.gov/grants-and-programs/manage-your-grant/uniform-administrative-requirements-cost-principles-and-audit-requirements-for-federal-awards-us-department-of-education"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www.nasa.gov/grants-policy-and-compliance-team/" TargetMode="External"/><Relationship Id="rId3" Type="http://schemas.openxmlformats.org/officeDocument/2006/relationships/hyperlink" Target="https://www.federalregister.gov/d/2024-21984" TargetMode="External"/><Relationship Id="rId7" Type="http://schemas.openxmlformats.org/officeDocument/2006/relationships/hyperlink" Target="https://www.federalregister.gov/d/2024-21005" TargetMode="External"/><Relationship Id="rId2" Type="http://schemas.openxmlformats.org/officeDocument/2006/relationships/notesSlide" Target="../notesSlides/notesSlide16.xml"/><Relationship Id="rId1" Type="http://schemas.openxmlformats.org/officeDocument/2006/relationships/slideLayout" Target="../slideLayouts/slideLayout3.xml"/><Relationship Id="rId6" Type="http://schemas.openxmlformats.org/officeDocument/2006/relationships/hyperlink" Target="https://www.ojp.gov/funding/financialguidedoj/overview" TargetMode="External"/><Relationship Id="rId5" Type="http://schemas.openxmlformats.org/officeDocument/2006/relationships/hyperlink" Target="https://grants.nih.gov/grants/guide/notice-files/NOT-HS-25-007.html" TargetMode="External"/><Relationship Id="rId4" Type="http://schemas.openxmlformats.org/officeDocument/2006/relationships/hyperlink" Target="https://www.hhs.gov/about/news/2024/09/27/hhs-adopts-new-rules-federal-financial-assistance-2-cfr-part-200-publishes-updated-grants-policy-statement-gps-make-grants-more-accessible-transparent.html"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www.neh.gov/grants/manage/2024-Revisions-to-2-CFR-200" TargetMode="External"/><Relationship Id="rId2" Type="http://schemas.openxmlformats.org/officeDocument/2006/relationships/notesSlide" Target="../notesSlides/notesSlide17.xml"/><Relationship Id="rId1" Type="http://schemas.openxmlformats.org/officeDocument/2006/relationships/slideLayout" Target="../slideLayouts/slideLayout3.xml"/><Relationship Id="rId5" Type="http://schemas.openxmlformats.org/officeDocument/2006/relationships/hyperlink" Target="https://www.epa.gov/grants/whats-new-uniform-grants-guidance-2024-revision-2-cfr-200" TargetMode="External"/><Relationship Id="rId4" Type="http://schemas.openxmlformats.org/officeDocument/2006/relationships/hyperlink" Target="https://www.nsf.gov/awards/managing/award_conditions.jsp?org=NSF"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8" Type="http://schemas.openxmlformats.org/officeDocument/2006/relationships/hyperlink" Target="https://www.cfo.gov/assets/files/Uniform%20Guidance%20_Reference%20Guides%20FINAL%204-2024.pdf" TargetMode="External"/><Relationship Id="rId3" Type="http://schemas.openxmlformats.org/officeDocument/2006/relationships/hyperlink" Target="https://www.cfo.gov/coffa/uniform-guidance-coffa/2024/" TargetMode="External"/><Relationship Id="rId7" Type="http://schemas.openxmlformats.org/officeDocument/2006/relationships/hyperlink" Target="https://www.whitehouse.gov/wp-content/uploads/2024/04/M-24-11-Revisions-to-2-CFR.pdf" TargetMode="External"/><Relationship Id="rId2" Type="http://schemas.openxmlformats.org/officeDocument/2006/relationships/notesSlide" Target="../notesSlides/notesSlide19.xml"/><Relationship Id="rId1" Type="http://schemas.openxmlformats.org/officeDocument/2006/relationships/slideLayout" Target="../slideLayouts/slideLayout3.xml"/><Relationship Id="rId6" Type="http://schemas.openxmlformats.org/officeDocument/2006/relationships/hyperlink" Target="https://www.cfo.gov/assets/files/2%20CFR%20Revisions%202024%20Redline.pdf" TargetMode="External"/><Relationship Id="rId5" Type="http://schemas.openxmlformats.org/officeDocument/2006/relationships/hyperlink" Target="https://www.cfo.gov/assets/files/FY-2024-Revisions-to-2-CFR-Supplementary-Information-for-Federal-Agency-Implementation.pdf" TargetMode="External"/><Relationship Id="rId4" Type="http://schemas.openxmlformats.org/officeDocument/2006/relationships/hyperlink" Target="https://www.federalregister.gov/documents/2024/04/22/2024-07496/guidance-for-federal-financial-assistance" TargetMode="External"/><Relationship Id="rId9" Type="http://schemas.openxmlformats.org/officeDocument/2006/relationships/hyperlink" Target="https://www.ecfr.gov/current/title-2/subtitle-A/chapter-II/part-200?toc=1"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cogr.edu/2-cfr-200-uniform-guidance-resource-page-0" TargetMode="External"/><Relationship Id="rId7" Type="http://schemas.openxmlformats.org/officeDocument/2006/relationships/hyperlink" Target="https://attainpartners.com/event/webinar-the-final-reveal-uniform-guidance/" TargetMode="External"/><Relationship Id="rId2" Type="http://schemas.openxmlformats.org/officeDocument/2006/relationships/notesSlide" Target="../notesSlides/notesSlide20.xml"/><Relationship Id="rId1" Type="http://schemas.openxmlformats.org/officeDocument/2006/relationships/slideLayout" Target="../slideLayouts/slideLayout3.xml"/><Relationship Id="rId6" Type="http://schemas.openxmlformats.org/officeDocument/2006/relationships/hyperlink" Target="https://attainpartners.com/blog/extreme-makeover-uniform-guidance-2-cfr-edition-the-final-reveal/" TargetMode="External"/><Relationship Id="rId5" Type="http://schemas.openxmlformats.org/officeDocument/2006/relationships/hyperlink" Target="https://www.engage.hoganlovells.com/knowledgeservices/news/omb-overhauls-regulations-for-federal-grants-and-cooperative-agreements" TargetMode="External"/><Relationship Id="rId4" Type="http://schemas.openxmlformats.org/officeDocument/2006/relationships/hyperlink" Target="https://www.cogr.edu/sites/default/files/UG%20Readiness%202024_5th%20Look_Final%20Draft_9.17.24.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https://rsp.wisc.edu/rates/rates.pdf" TargetMode="External"/><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hyperlink" Target="https://www.ecfr.gov/current/title-2/part-200/subpart-A#p-200.1(Prior%20approval)" TargetMode="External"/><Relationship Id="rId2" Type="http://schemas.openxmlformats.org/officeDocument/2006/relationships/notesSlide" Target="../notesSlides/notesSlide9.xml"/><Relationship Id="rId1" Type="http://schemas.openxmlformats.org/officeDocument/2006/relationships/slideLayout" Target="../slideLayouts/slideLayout3.xml"/><Relationship Id="rId5" Type="http://schemas.openxmlformats.org/officeDocument/2006/relationships/hyperlink" Target="https://www.federalregister.gov/d/2024-07496/p-215" TargetMode="External"/><Relationship Id="rId4" Type="http://schemas.openxmlformats.org/officeDocument/2006/relationships/hyperlink" Target="https://www.ecfr.gov/current/title-2/part-200/section-200.1#p-200.1(Prior%20approva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4"/>
          </p:nvPr>
        </p:nvSpPr>
        <p:spPr/>
        <p:txBody>
          <a:bodyPr/>
          <a:lstStyle/>
          <a:p>
            <a:fld id="{6FF4E196-A010-480C-A078-61D4EF757EA8}" type="slidenum">
              <a:rPr lang="en-US" smtClean="0"/>
              <a:t>1</a:t>
            </a:fld>
            <a:endParaRPr lang="en-US" dirty="0"/>
          </a:p>
        </p:txBody>
      </p:sp>
    </p:spTree>
    <p:extLst>
      <p:ext uri="{BB962C8B-B14F-4D97-AF65-F5344CB8AC3E}">
        <p14:creationId xmlns:p14="http://schemas.microsoft.com/office/powerpoint/2010/main" val="3899825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98F47E-AFB9-330A-3A45-BB5E41C16A0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17A62AF-41EA-92EB-F984-11F640251580}"/>
              </a:ext>
            </a:extLst>
          </p:cNvPr>
          <p:cNvSpPr>
            <a:spLocks noGrp="1"/>
          </p:cNvSpPr>
          <p:nvPr>
            <p:ph type="title"/>
          </p:nvPr>
        </p:nvSpPr>
        <p:spPr/>
        <p:txBody>
          <a:bodyPr/>
          <a:lstStyle/>
          <a:p>
            <a:pPr algn="ctr"/>
            <a:r>
              <a:rPr lang="en-US" b="1" dirty="0">
                <a:latin typeface="Georgia" panose="02040502050405020303" pitchFamily="18" charset="0"/>
              </a:rPr>
              <a:t>Key personnel change (revised prior approval requirement)</a:t>
            </a:r>
          </a:p>
        </p:txBody>
      </p:sp>
      <p:sp>
        <p:nvSpPr>
          <p:cNvPr id="3" name="Content Placeholder 2">
            <a:extLst>
              <a:ext uri="{FF2B5EF4-FFF2-40B4-BE49-F238E27FC236}">
                <a16:creationId xmlns:a16="http://schemas.microsoft.com/office/drawing/2014/main" id="{9A2F97C5-EBEE-FDD3-06B9-A6FB92C0F911}"/>
              </a:ext>
            </a:extLst>
          </p:cNvPr>
          <p:cNvSpPr>
            <a:spLocks noGrp="1"/>
          </p:cNvSpPr>
          <p:nvPr>
            <p:ph idx="1"/>
          </p:nvPr>
        </p:nvSpPr>
        <p:spPr/>
        <p:txBody>
          <a:bodyPr/>
          <a:lstStyle/>
          <a:p>
            <a:r>
              <a:rPr lang="en-US" dirty="0">
                <a:latin typeface="Georgia" panose="02040502050405020303" pitchFamily="18" charset="0"/>
              </a:rPr>
              <a:t>200.308 </a:t>
            </a:r>
            <a:r>
              <a:rPr lang="en-US" dirty="0">
                <a:latin typeface="Georgia" panose="02040502050405020303" pitchFamily="18" charset="0"/>
                <a:hlinkClick r:id="rId3"/>
              </a:rPr>
              <a:t>Revision of budget and program plans, part (f)(2)</a:t>
            </a:r>
            <a:r>
              <a:rPr lang="en-US" dirty="0">
                <a:latin typeface="Georgia" panose="02040502050405020303" pitchFamily="18" charset="0"/>
              </a:rPr>
              <a:t>: </a:t>
            </a:r>
          </a:p>
          <a:p>
            <a:pPr marL="0" indent="0">
              <a:buNone/>
            </a:pPr>
            <a:r>
              <a:rPr lang="en-US" dirty="0">
                <a:latin typeface="Georgia" panose="02040502050405020303" pitchFamily="18" charset="0"/>
              </a:rPr>
              <a:t> </a:t>
            </a:r>
          </a:p>
          <a:p>
            <a:pPr marL="0" indent="0">
              <a:buNone/>
            </a:pPr>
            <a:endParaRPr lang="en-US" dirty="0">
              <a:latin typeface="Georgia" panose="02040502050405020303" pitchFamily="18" charset="0"/>
            </a:endParaRPr>
          </a:p>
          <a:p>
            <a:endParaRPr lang="en-US" dirty="0">
              <a:latin typeface="Georgia" panose="02040502050405020303" pitchFamily="18" charset="0"/>
            </a:endParaRPr>
          </a:p>
          <a:p>
            <a:pPr lvl="1"/>
            <a:r>
              <a:rPr lang="en-US" dirty="0">
                <a:latin typeface="Georgia" panose="02040502050405020303" pitchFamily="18" charset="0"/>
              </a:rPr>
              <a:t>Removed reference to key person “in the application.”</a:t>
            </a:r>
          </a:p>
          <a:p>
            <a:pPr lvl="1"/>
            <a:r>
              <a:rPr lang="en-US" dirty="0">
                <a:latin typeface="Georgia" panose="02040502050405020303" pitchFamily="18" charset="0"/>
              </a:rPr>
              <a:t>Revised to “Change in key personnel (including employees and contractors) that are identified by name or position in the Federal award.”</a:t>
            </a:r>
          </a:p>
          <a:p>
            <a:pPr marL="0" indent="0">
              <a:buNone/>
            </a:pPr>
            <a:r>
              <a:rPr lang="en-US" dirty="0">
                <a:latin typeface="Georgia" panose="02040502050405020303" pitchFamily="18" charset="0"/>
                <a:hlinkClick r:id="rId4"/>
              </a:rPr>
              <a:t>RSP Guidance on Changing Salary Charges or Effort Commitments</a:t>
            </a:r>
            <a:endParaRPr lang="en-US" dirty="0">
              <a:latin typeface="Georgia" panose="02040502050405020303" pitchFamily="18" charset="0"/>
            </a:endParaRPr>
          </a:p>
        </p:txBody>
      </p:sp>
      <p:sp>
        <p:nvSpPr>
          <p:cNvPr id="4" name="Slide Number Placeholder 3">
            <a:extLst>
              <a:ext uri="{FF2B5EF4-FFF2-40B4-BE49-F238E27FC236}">
                <a16:creationId xmlns:a16="http://schemas.microsoft.com/office/drawing/2014/main" id="{2B2FE454-F4A2-F4A1-7B62-4F03B5643C4B}"/>
              </a:ext>
            </a:extLst>
          </p:cNvPr>
          <p:cNvSpPr>
            <a:spLocks noGrp="1"/>
          </p:cNvSpPr>
          <p:nvPr>
            <p:ph type="sldNum" sz="quarter" idx="4"/>
          </p:nvPr>
        </p:nvSpPr>
        <p:spPr/>
        <p:txBody>
          <a:bodyPr/>
          <a:lstStyle/>
          <a:p>
            <a:fld id="{6FF4E196-A010-480C-A078-61D4EF757EA8}" type="slidenum">
              <a:rPr lang="en-US" smtClean="0"/>
              <a:t>10</a:t>
            </a:fld>
            <a:endParaRPr lang="en-US" dirty="0"/>
          </a:p>
        </p:txBody>
      </p:sp>
      <p:pic>
        <p:nvPicPr>
          <p:cNvPr id="5" name="Picture 4">
            <a:extLst>
              <a:ext uri="{FF2B5EF4-FFF2-40B4-BE49-F238E27FC236}">
                <a16:creationId xmlns:a16="http://schemas.microsoft.com/office/drawing/2014/main" id="{87B5BFC9-9A71-7498-7E4A-DED12CE32777}"/>
              </a:ext>
            </a:extLst>
          </p:cNvPr>
          <p:cNvPicPr>
            <a:picLocks noChangeAspect="1"/>
          </p:cNvPicPr>
          <p:nvPr/>
        </p:nvPicPr>
        <p:blipFill>
          <a:blip r:embed="rId5"/>
          <a:stretch>
            <a:fillRect/>
          </a:stretch>
        </p:blipFill>
        <p:spPr>
          <a:xfrm>
            <a:off x="2086241" y="2606040"/>
            <a:ext cx="6354062" cy="714475"/>
          </a:xfrm>
          <a:prstGeom prst="rect">
            <a:avLst/>
          </a:prstGeom>
        </p:spPr>
      </p:pic>
    </p:spTree>
    <p:extLst>
      <p:ext uri="{BB962C8B-B14F-4D97-AF65-F5344CB8AC3E}">
        <p14:creationId xmlns:p14="http://schemas.microsoft.com/office/powerpoint/2010/main" val="5264772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543876-4C50-24C1-8CCB-10C412D0DA7C}"/>
              </a:ext>
            </a:extLst>
          </p:cNvPr>
          <p:cNvSpPr>
            <a:spLocks noGrp="1"/>
          </p:cNvSpPr>
          <p:nvPr>
            <p:ph type="title"/>
          </p:nvPr>
        </p:nvSpPr>
        <p:spPr>
          <a:xfrm>
            <a:off x="659219" y="273115"/>
            <a:ext cx="10887739" cy="1325563"/>
          </a:xfrm>
        </p:spPr>
        <p:txBody>
          <a:bodyPr>
            <a:normAutofit fontScale="90000"/>
          </a:bodyPr>
          <a:lstStyle/>
          <a:p>
            <a:pPr algn="ctr"/>
            <a:r>
              <a:rPr lang="en-US" b="1" dirty="0">
                <a:latin typeface="Georgia" panose="02040502050405020303" pitchFamily="18" charset="0"/>
              </a:rPr>
              <a:t>Administrative and clerical staff salaries (revised prior approval requirement)</a:t>
            </a:r>
          </a:p>
        </p:txBody>
      </p:sp>
      <p:sp>
        <p:nvSpPr>
          <p:cNvPr id="3" name="Content Placeholder 2">
            <a:extLst>
              <a:ext uri="{FF2B5EF4-FFF2-40B4-BE49-F238E27FC236}">
                <a16:creationId xmlns:a16="http://schemas.microsoft.com/office/drawing/2014/main" id="{142C99F6-D024-42A2-14ED-1DED72E58EDD}"/>
              </a:ext>
            </a:extLst>
          </p:cNvPr>
          <p:cNvSpPr>
            <a:spLocks noGrp="1"/>
          </p:cNvSpPr>
          <p:nvPr>
            <p:ph idx="1"/>
          </p:nvPr>
        </p:nvSpPr>
        <p:spPr/>
        <p:txBody>
          <a:bodyPr>
            <a:normAutofit lnSpcReduction="10000"/>
          </a:bodyPr>
          <a:lstStyle/>
          <a:p>
            <a:r>
              <a:rPr lang="en-US" dirty="0">
                <a:latin typeface="Georgia" panose="02040502050405020303" pitchFamily="18" charset="0"/>
              </a:rPr>
              <a:t>200.407 </a:t>
            </a:r>
            <a:r>
              <a:rPr lang="en-US" dirty="0">
                <a:latin typeface="Georgia" panose="02040502050405020303" pitchFamily="18" charset="0"/>
                <a:hlinkClick r:id="rId3"/>
              </a:rPr>
              <a:t>Prior written approval (prior approval)</a:t>
            </a:r>
            <a:r>
              <a:rPr lang="en-US" dirty="0">
                <a:latin typeface="Georgia" panose="02040502050405020303" pitchFamily="18" charset="0"/>
              </a:rPr>
              <a:t>:  </a:t>
            </a:r>
          </a:p>
          <a:p>
            <a:pPr lvl="1"/>
            <a:r>
              <a:rPr lang="en-US" dirty="0">
                <a:latin typeface="Georgia" panose="02040502050405020303" pitchFamily="18" charset="0"/>
              </a:rPr>
              <a:t>Omitted previous part (h) on 200.413 paragraph (c)</a:t>
            </a:r>
            <a:endParaRPr lang="en-US" i="1" dirty="0">
              <a:latin typeface="Georgia" panose="02040502050405020303" pitchFamily="18" charset="0"/>
            </a:endParaRPr>
          </a:p>
          <a:p>
            <a:r>
              <a:rPr lang="en-US" dirty="0">
                <a:latin typeface="Georgia" panose="02040502050405020303" pitchFamily="18" charset="0"/>
              </a:rPr>
              <a:t>Costs must meet conditions in 200.413(c)(1)-(3)</a:t>
            </a:r>
          </a:p>
          <a:p>
            <a:r>
              <a:rPr lang="en-US" dirty="0">
                <a:latin typeface="Georgia" panose="02040502050405020303" pitchFamily="18" charset="0"/>
              </a:rPr>
              <a:t>200.413 </a:t>
            </a:r>
            <a:r>
              <a:rPr lang="en-US" dirty="0">
                <a:latin typeface="Georgia" panose="02040502050405020303" pitchFamily="18" charset="0"/>
                <a:hlinkClick r:id="rId4"/>
              </a:rPr>
              <a:t>Direct costs, part (c)</a:t>
            </a:r>
            <a:r>
              <a:rPr lang="en-US" dirty="0">
                <a:latin typeface="Georgia" panose="02040502050405020303" pitchFamily="18" charset="0"/>
              </a:rPr>
              <a:t> was revised: </a:t>
            </a:r>
          </a:p>
          <a:p>
            <a:pPr marL="457200" lvl="1" indent="0">
              <a:buNone/>
            </a:pPr>
            <a:r>
              <a:rPr lang="en-US" dirty="0">
                <a:effectLst/>
                <a:latin typeface="Georgia" panose="02040502050405020303" pitchFamily="18" charset="0"/>
              </a:rPr>
              <a:t>(c) </a:t>
            </a:r>
            <a:r>
              <a:rPr lang="en-US" b="1" i="1" dirty="0">
                <a:effectLst/>
                <a:latin typeface="Georgia" panose="02040502050405020303" pitchFamily="18" charset="0"/>
              </a:rPr>
              <a:t>Administrative and clerical staff salaries.</a:t>
            </a:r>
            <a:r>
              <a:rPr lang="en-US" dirty="0">
                <a:effectLst/>
                <a:latin typeface="Georgia" panose="02040502050405020303" pitchFamily="18" charset="0"/>
              </a:rPr>
              <a:t> Administrative and clerical staff salaries should normally be treated as indirect costs. Direct charging of these costs may be appropriate only if they meet all of the following conditions:</a:t>
            </a:r>
          </a:p>
          <a:p>
            <a:pPr marL="914400" lvl="2" indent="0">
              <a:buNone/>
            </a:pPr>
            <a:r>
              <a:rPr lang="en-US" dirty="0">
                <a:effectLst/>
                <a:latin typeface="Georgia" panose="02040502050405020303" pitchFamily="18" charset="0"/>
              </a:rPr>
              <a:t>(1) The administrative or clerical services are integral to a Federal award;</a:t>
            </a:r>
          </a:p>
          <a:p>
            <a:pPr marL="914400" lvl="2" indent="0">
              <a:buNone/>
            </a:pPr>
            <a:r>
              <a:rPr lang="en-US" dirty="0">
                <a:effectLst/>
                <a:latin typeface="Georgia" panose="02040502050405020303" pitchFamily="18" charset="0"/>
              </a:rPr>
              <a:t>(2) Individuals involved can be specifically identified with a Federal award; and</a:t>
            </a:r>
          </a:p>
          <a:p>
            <a:pPr marL="914400" lvl="2" indent="0">
              <a:buNone/>
            </a:pPr>
            <a:r>
              <a:rPr lang="en-US" dirty="0">
                <a:effectLst/>
                <a:latin typeface="Georgia" panose="02040502050405020303" pitchFamily="18" charset="0"/>
              </a:rPr>
              <a:t>(3) The costs are not also recovered as indirect costs.</a:t>
            </a:r>
          </a:p>
          <a:p>
            <a:pPr marL="0" indent="0">
              <a:buNone/>
            </a:pPr>
            <a:r>
              <a:rPr lang="en-US" dirty="0">
                <a:latin typeface="Georgia" panose="02040502050405020303" pitchFamily="18" charset="0"/>
                <a:hlinkClick r:id="rId5"/>
              </a:rPr>
              <a:t>RSP Guidance on Administrative and Clerical Salaries</a:t>
            </a:r>
            <a:endParaRPr lang="en-US" dirty="0">
              <a:latin typeface="Georgia" panose="02040502050405020303" pitchFamily="18" charset="0"/>
            </a:endParaRPr>
          </a:p>
        </p:txBody>
      </p:sp>
      <p:sp>
        <p:nvSpPr>
          <p:cNvPr id="4" name="Slide Number Placeholder 3">
            <a:extLst>
              <a:ext uri="{FF2B5EF4-FFF2-40B4-BE49-F238E27FC236}">
                <a16:creationId xmlns:a16="http://schemas.microsoft.com/office/drawing/2014/main" id="{875C95CA-4D97-63BE-A8F9-D43A5346B0CB}"/>
              </a:ext>
            </a:extLst>
          </p:cNvPr>
          <p:cNvSpPr>
            <a:spLocks noGrp="1"/>
          </p:cNvSpPr>
          <p:nvPr>
            <p:ph type="sldNum" sz="quarter" idx="4"/>
          </p:nvPr>
        </p:nvSpPr>
        <p:spPr/>
        <p:txBody>
          <a:bodyPr/>
          <a:lstStyle/>
          <a:p>
            <a:fld id="{6FF4E196-A010-480C-A078-61D4EF757EA8}" type="slidenum">
              <a:rPr lang="en-US" smtClean="0"/>
              <a:t>11</a:t>
            </a:fld>
            <a:endParaRPr lang="en-US" dirty="0"/>
          </a:p>
        </p:txBody>
      </p:sp>
    </p:spTree>
    <p:extLst>
      <p:ext uri="{BB962C8B-B14F-4D97-AF65-F5344CB8AC3E}">
        <p14:creationId xmlns:p14="http://schemas.microsoft.com/office/powerpoint/2010/main" val="16141753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DA70CF-5CF9-9A40-812D-0046A653D2F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7FC065D-8826-C153-4354-611F4AA2783A}"/>
              </a:ext>
            </a:extLst>
          </p:cNvPr>
          <p:cNvSpPr>
            <a:spLocks noGrp="1"/>
          </p:cNvSpPr>
          <p:nvPr>
            <p:ph type="title"/>
          </p:nvPr>
        </p:nvSpPr>
        <p:spPr/>
        <p:txBody>
          <a:bodyPr>
            <a:normAutofit fontScale="90000"/>
          </a:bodyPr>
          <a:lstStyle/>
          <a:p>
            <a:pPr algn="ctr"/>
            <a:r>
              <a:rPr lang="en-US" b="1" dirty="0">
                <a:latin typeface="Georgia" panose="02040502050405020303" pitchFamily="18" charset="0"/>
              </a:rPr>
              <a:t>Participant support costs (new/revised definitions and requirements)</a:t>
            </a:r>
          </a:p>
        </p:txBody>
      </p:sp>
      <p:sp>
        <p:nvSpPr>
          <p:cNvPr id="3" name="Content Placeholder 2">
            <a:extLst>
              <a:ext uri="{FF2B5EF4-FFF2-40B4-BE49-F238E27FC236}">
                <a16:creationId xmlns:a16="http://schemas.microsoft.com/office/drawing/2014/main" id="{FADAA7ED-50E8-3CB0-F907-473B7617046A}"/>
              </a:ext>
            </a:extLst>
          </p:cNvPr>
          <p:cNvSpPr>
            <a:spLocks noGrp="1"/>
          </p:cNvSpPr>
          <p:nvPr>
            <p:ph idx="1"/>
          </p:nvPr>
        </p:nvSpPr>
        <p:spPr/>
        <p:txBody>
          <a:bodyPr>
            <a:normAutofit lnSpcReduction="10000"/>
          </a:bodyPr>
          <a:lstStyle/>
          <a:p>
            <a:r>
              <a:rPr lang="en-US" dirty="0">
                <a:latin typeface="Georgia" panose="02040502050405020303" pitchFamily="18" charset="0"/>
              </a:rPr>
              <a:t>200.1 </a:t>
            </a:r>
            <a:r>
              <a:rPr lang="en-US" dirty="0">
                <a:latin typeface="Georgia" panose="02040502050405020303" pitchFamily="18" charset="0"/>
                <a:hlinkClick r:id="rId3"/>
              </a:rPr>
              <a:t>Participant</a:t>
            </a:r>
            <a:r>
              <a:rPr lang="en-US" dirty="0">
                <a:latin typeface="Georgia" panose="02040502050405020303" pitchFamily="18" charset="0"/>
              </a:rPr>
              <a:t>: new definition</a:t>
            </a:r>
          </a:p>
          <a:p>
            <a:r>
              <a:rPr lang="en-US" dirty="0">
                <a:latin typeface="Georgia" panose="02040502050405020303" pitchFamily="18" charset="0"/>
              </a:rPr>
              <a:t>200.1 </a:t>
            </a:r>
            <a:r>
              <a:rPr lang="en-US" dirty="0">
                <a:latin typeface="Georgia" panose="02040502050405020303" pitchFamily="18" charset="0"/>
                <a:hlinkClick r:id="rId4"/>
              </a:rPr>
              <a:t>Participant support costs</a:t>
            </a:r>
            <a:r>
              <a:rPr lang="en-US" dirty="0">
                <a:latin typeface="Georgia" panose="02040502050405020303" pitchFamily="18" charset="0"/>
              </a:rPr>
              <a:t>: revised definition</a:t>
            </a:r>
          </a:p>
          <a:p>
            <a:r>
              <a:rPr lang="en-US" dirty="0">
                <a:latin typeface="Georgia" panose="02040502050405020303" pitchFamily="18" charset="0"/>
              </a:rPr>
              <a:t>200.308</a:t>
            </a:r>
            <a:r>
              <a:rPr lang="en-US" dirty="0">
                <a:latin typeface="Georgia" panose="02040502050405020303" pitchFamily="18" charset="0"/>
                <a:hlinkClick r:id="rId5"/>
              </a:rPr>
              <a:t>(f)(5) Revisions requiring prior approval</a:t>
            </a:r>
            <a:r>
              <a:rPr lang="en-US" dirty="0">
                <a:latin typeface="Georgia" panose="02040502050405020303" pitchFamily="18" charset="0"/>
              </a:rPr>
              <a:t>: Must request prior approval to transfer funds from participant support to other budget categories</a:t>
            </a:r>
          </a:p>
          <a:p>
            <a:r>
              <a:rPr lang="en-US" dirty="0">
                <a:latin typeface="Georgia" panose="02040502050405020303" pitchFamily="18" charset="0"/>
              </a:rPr>
              <a:t>200.407 </a:t>
            </a:r>
            <a:r>
              <a:rPr lang="en-US" dirty="0">
                <a:latin typeface="Georgia" panose="02040502050405020303" pitchFamily="18" charset="0"/>
                <a:hlinkClick r:id="rId6"/>
              </a:rPr>
              <a:t>Prior written approval (prior approval)</a:t>
            </a:r>
            <a:r>
              <a:rPr lang="en-US" dirty="0">
                <a:latin typeface="Georgia" panose="02040502050405020303" pitchFamily="18" charset="0"/>
              </a:rPr>
              <a:t>: Omitted previous part (t) on participant support costs</a:t>
            </a:r>
          </a:p>
          <a:p>
            <a:r>
              <a:rPr lang="en-US" dirty="0">
                <a:latin typeface="Georgia" panose="02040502050405020303" pitchFamily="18" charset="0"/>
              </a:rPr>
              <a:t>200.456 </a:t>
            </a:r>
            <a:r>
              <a:rPr lang="en-US" dirty="0">
                <a:latin typeface="Georgia" panose="02040502050405020303" pitchFamily="18" charset="0"/>
                <a:hlinkClick r:id="rId7"/>
              </a:rPr>
              <a:t>Participant support costs</a:t>
            </a:r>
            <a:r>
              <a:rPr lang="en-US" dirty="0">
                <a:latin typeface="Georgia" panose="02040502050405020303" pitchFamily="18" charset="0"/>
              </a:rPr>
              <a:t>: Must be documented in written policies and procedures and treated consistently </a:t>
            </a:r>
          </a:p>
          <a:p>
            <a:pPr marL="0" indent="0">
              <a:buNone/>
            </a:pPr>
            <a:r>
              <a:rPr lang="en-US" dirty="0">
                <a:latin typeface="Georgia" panose="02040502050405020303" pitchFamily="18" charset="0"/>
                <a:hlinkClick r:id="rId8"/>
              </a:rPr>
              <a:t>RSP Guidance on Participant Support Costs</a:t>
            </a:r>
            <a:endParaRPr lang="en-US" dirty="0">
              <a:latin typeface="Georgia" panose="02040502050405020303" pitchFamily="18" charset="0"/>
            </a:endParaRPr>
          </a:p>
        </p:txBody>
      </p:sp>
      <p:sp>
        <p:nvSpPr>
          <p:cNvPr id="4" name="Slide Number Placeholder 3">
            <a:extLst>
              <a:ext uri="{FF2B5EF4-FFF2-40B4-BE49-F238E27FC236}">
                <a16:creationId xmlns:a16="http://schemas.microsoft.com/office/drawing/2014/main" id="{E7488D8B-6B11-9321-5B95-862F0CD0B029}"/>
              </a:ext>
            </a:extLst>
          </p:cNvPr>
          <p:cNvSpPr>
            <a:spLocks noGrp="1"/>
          </p:cNvSpPr>
          <p:nvPr>
            <p:ph type="sldNum" sz="quarter" idx="4"/>
          </p:nvPr>
        </p:nvSpPr>
        <p:spPr/>
        <p:txBody>
          <a:bodyPr/>
          <a:lstStyle/>
          <a:p>
            <a:fld id="{6FF4E196-A010-480C-A078-61D4EF757EA8}" type="slidenum">
              <a:rPr lang="en-US" smtClean="0"/>
              <a:t>12</a:t>
            </a:fld>
            <a:endParaRPr lang="en-US" dirty="0"/>
          </a:p>
        </p:txBody>
      </p:sp>
    </p:spTree>
    <p:extLst>
      <p:ext uri="{BB962C8B-B14F-4D97-AF65-F5344CB8AC3E}">
        <p14:creationId xmlns:p14="http://schemas.microsoft.com/office/powerpoint/2010/main" val="37146901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EFADFE-D8CA-4947-3C5D-564C63DB571C}"/>
              </a:ext>
            </a:extLst>
          </p:cNvPr>
          <p:cNvSpPr>
            <a:spLocks noGrp="1"/>
          </p:cNvSpPr>
          <p:nvPr>
            <p:ph type="title"/>
          </p:nvPr>
        </p:nvSpPr>
        <p:spPr/>
        <p:txBody>
          <a:bodyPr/>
          <a:lstStyle/>
          <a:p>
            <a:pPr algn="ctr"/>
            <a:r>
              <a:rPr lang="en-US" b="1" dirty="0">
                <a:latin typeface="Georgia" panose="02040502050405020303" pitchFamily="18" charset="0"/>
              </a:rPr>
              <a:t>Required certification for subrecipients (new requirement)</a:t>
            </a:r>
          </a:p>
        </p:txBody>
      </p:sp>
      <p:sp>
        <p:nvSpPr>
          <p:cNvPr id="3" name="Content Placeholder 2">
            <a:extLst>
              <a:ext uri="{FF2B5EF4-FFF2-40B4-BE49-F238E27FC236}">
                <a16:creationId xmlns:a16="http://schemas.microsoft.com/office/drawing/2014/main" id="{8623D651-1E7B-DCC2-ACD3-1A008CB094E3}"/>
              </a:ext>
            </a:extLst>
          </p:cNvPr>
          <p:cNvSpPr>
            <a:spLocks noGrp="1"/>
          </p:cNvSpPr>
          <p:nvPr>
            <p:ph idx="1"/>
          </p:nvPr>
        </p:nvSpPr>
        <p:spPr/>
        <p:txBody>
          <a:bodyPr>
            <a:normAutofit lnSpcReduction="10000"/>
          </a:bodyPr>
          <a:lstStyle/>
          <a:p>
            <a:r>
              <a:rPr lang="en-US" dirty="0">
                <a:latin typeface="Georgia" panose="02040502050405020303" pitchFamily="18" charset="0"/>
                <a:hlinkClick r:id="rId3"/>
              </a:rPr>
              <a:t>200.415(b) </a:t>
            </a:r>
            <a:endParaRPr lang="en-US" dirty="0">
              <a:latin typeface="Georgia" panose="02040502050405020303" pitchFamily="18" charset="0"/>
            </a:endParaRPr>
          </a:p>
          <a:p>
            <a:r>
              <a:rPr lang="en-US" dirty="0">
                <a:latin typeface="Georgia" panose="02040502050405020303" pitchFamily="18" charset="0"/>
              </a:rPr>
              <a:t>New certification that subrecipients must provide to pass-through entity when applying for funds, requesting payment, submitting financial reports</a:t>
            </a:r>
          </a:p>
          <a:p>
            <a:r>
              <a:rPr lang="en-US" dirty="0">
                <a:latin typeface="Georgia" panose="02040502050405020303" pitchFamily="18" charset="0"/>
              </a:rPr>
              <a:t>Applies to all tiers of subrecipients</a:t>
            </a:r>
          </a:p>
          <a:p>
            <a:pPr lvl="1"/>
            <a:r>
              <a:rPr lang="en-US" dirty="0">
                <a:latin typeface="Georgia" panose="02040502050405020303" pitchFamily="18" charset="0"/>
              </a:rPr>
              <a:t>“I certify to the best of my knowledge and belief that the information provided herein is true, complete, and accurate. I am aware that the provision of false, fictitious, or fraudulent information, or the omission of any material fact, may subject me to criminal, civil, or administrative consequences including, but not limited to violations of U.S. Code Title 18, Sections 2, 1001, 1343 and Title 31, Sections 3729-3730 and 3801-3812.”</a:t>
            </a:r>
          </a:p>
        </p:txBody>
      </p:sp>
      <p:sp>
        <p:nvSpPr>
          <p:cNvPr id="4" name="Slide Number Placeholder 3">
            <a:extLst>
              <a:ext uri="{FF2B5EF4-FFF2-40B4-BE49-F238E27FC236}">
                <a16:creationId xmlns:a16="http://schemas.microsoft.com/office/drawing/2014/main" id="{FB76CD22-F76E-2916-4DFE-A11C503C9C5C}"/>
              </a:ext>
            </a:extLst>
          </p:cNvPr>
          <p:cNvSpPr>
            <a:spLocks noGrp="1"/>
          </p:cNvSpPr>
          <p:nvPr>
            <p:ph type="sldNum" sz="quarter" idx="4"/>
          </p:nvPr>
        </p:nvSpPr>
        <p:spPr/>
        <p:txBody>
          <a:bodyPr/>
          <a:lstStyle/>
          <a:p>
            <a:fld id="{6FF4E196-A010-480C-A078-61D4EF757EA8}" type="slidenum">
              <a:rPr lang="en-US" smtClean="0"/>
              <a:t>13</a:t>
            </a:fld>
            <a:endParaRPr lang="en-US" dirty="0"/>
          </a:p>
        </p:txBody>
      </p:sp>
    </p:spTree>
    <p:extLst>
      <p:ext uri="{BB962C8B-B14F-4D97-AF65-F5344CB8AC3E}">
        <p14:creationId xmlns:p14="http://schemas.microsoft.com/office/powerpoint/2010/main" val="4485733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D44D1-6D2A-DB2B-03AA-6F0F2D350606}"/>
              </a:ext>
            </a:extLst>
          </p:cNvPr>
          <p:cNvSpPr>
            <a:spLocks noGrp="1"/>
          </p:cNvSpPr>
          <p:nvPr>
            <p:ph type="title"/>
          </p:nvPr>
        </p:nvSpPr>
        <p:spPr/>
        <p:txBody>
          <a:bodyPr/>
          <a:lstStyle/>
          <a:p>
            <a:pPr algn="ctr"/>
            <a:r>
              <a:rPr lang="en-US" b="1" dirty="0">
                <a:latin typeface="Georgia" panose="02040502050405020303" pitchFamily="18" charset="0"/>
              </a:rPr>
              <a:t>UW-Madison guidance to be reviewed &amp; updated	</a:t>
            </a:r>
          </a:p>
        </p:txBody>
      </p:sp>
      <p:sp>
        <p:nvSpPr>
          <p:cNvPr id="3" name="Content Placeholder 2">
            <a:extLst>
              <a:ext uri="{FF2B5EF4-FFF2-40B4-BE49-F238E27FC236}">
                <a16:creationId xmlns:a16="http://schemas.microsoft.com/office/drawing/2014/main" id="{A5B55D78-DCA1-FD37-148F-7EB6C7CAAC23}"/>
              </a:ext>
            </a:extLst>
          </p:cNvPr>
          <p:cNvSpPr>
            <a:spLocks noGrp="1"/>
          </p:cNvSpPr>
          <p:nvPr>
            <p:ph idx="1"/>
          </p:nvPr>
        </p:nvSpPr>
        <p:spPr/>
        <p:txBody>
          <a:bodyPr/>
          <a:lstStyle/>
          <a:p>
            <a:r>
              <a:rPr lang="en-US" dirty="0">
                <a:latin typeface="Georgia" panose="02040502050405020303" pitchFamily="18" charset="0"/>
              </a:rPr>
              <a:t>Administrative and clerical salaries</a:t>
            </a:r>
          </a:p>
          <a:p>
            <a:r>
              <a:rPr lang="en-US" dirty="0">
                <a:latin typeface="Georgia" panose="02040502050405020303" pitchFamily="18" charset="0"/>
              </a:rPr>
              <a:t>Participant support costs</a:t>
            </a:r>
          </a:p>
          <a:p>
            <a:r>
              <a:rPr lang="en-US" dirty="0">
                <a:latin typeface="Georgia" panose="02040502050405020303" pitchFamily="18" charset="0"/>
              </a:rPr>
              <a:t>Allowable direct costs on sponsored programs</a:t>
            </a:r>
          </a:p>
          <a:p>
            <a:pPr lvl="1"/>
            <a:r>
              <a:rPr lang="en-US" dirty="0">
                <a:latin typeface="Georgia" panose="02040502050405020303" pitchFamily="18" charset="0"/>
              </a:rPr>
              <a:t>Example: Organization costs (includes data-related costs, such as expenditures to gather, store, manage, analyze data)</a:t>
            </a:r>
          </a:p>
          <a:p>
            <a:endParaRPr lang="en-US" dirty="0">
              <a:latin typeface="Georgia" panose="02040502050405020303" pitchFamily="18" charset="0"/>
            </a:endParaRPr>
          </a:p>
          <a:p>
            <a:r>
              <a:rPr lang="en-US" dirty="0">
                <a:latin typeface="Georgia" panose="02040502050405020303" pitchFamily="18" charset="0"/>
              </a:rPr>
              <a:t>RSP internal update: FFATA (first-tier subaward) reporting procedures </a:t>
            </a:r>
          </a:p>
        </p:txBody>
      </p:sp>
      <p:sp>
        <p:nvSpPr>
          <p:cNvPr id="4" name="Slide Number Placeholder 3">
            <a:extLst>
              <a:ext uri="{FF2B5EF4-FFF2-40B4-BE49-F238E27FC236}">
                <a16:creationId xmlns:a16="http://schemas.microsoft.com/office/drawing/2014/main" id="{7830F364-3EA5-FB25-E7EC-89B3C3633358}"/>
              </a:ext>
            </a:extLst>
          </p:cNvPr>
          <p:cNvSpPr>
            <a:spLocks noGrp="1"/>
          </p:cNvSpPr>
          <p:nvPr>
            <p:ph type="sldNum" sz="quarter" idx="4"/>
          </p:nvPr>
        </p:nvSpPr>
        <p:spPr/>
        <p:txBody>
          <a:bodyPr/>
          <a:lstStyle/>
          <a:p>
            <a:fld id="{6FF4E196-A010-480C-A078-61D4EF757EA8}" type="slidenum">
              <a:rPr lang="en-US" smtClean="0"/>
              <a:t>14</a:t>
            </a:fld>
            <a:endParaRPr lang="en-US" dirty="0"/>
          </a:p>
        </p:txBody>
      </p:sp>
    </p:spTree>
    <p:extLst>
      <p:ext uri="{BB962C8B-B14F-4D97-AF65-F5344CB8AC3E}">
        <p14:creationId xmlns:p14="http://schemas.microsoft.com/office/powerpoint/2010/main" val="29159082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C0B99A-EA39-939C-A27E-6EE800C0F62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98D416A-A6C7-1C88-AC0B-185F3BCE49D0}"/>
              </a:ext>
            </a:extLst>
          </p:cNvPr>
          <p:cNvSpPr>
            <a:spLocks noGrp="1"/>
          </p:cNvSpPr>
          <p:nvPr>
            <p:ph type="title"/>
          </p:nvPr>
        </p:nvSpPr>
        <p:spPr/>
        <p:txBody>
          <a:bodyPr/>
          <a:lstStyle/>
          <a:p>
            <a:pPr algn="ctr"/>
            <a:r>
              <a:rPr lang="en-US" b="1" dirty="0">
                <a:latin typeface="Georgia" panose="02040502050405020303" pitchFamily="18" charset="0"/>
              </a:rPr>
              <a:t>Federal Agency info (where available)</a:t>
            </a:r>
          </a:p>
        </p:txBody>
      </p:sp>
      <p:sp>
        <p:nvSpPr>
          <p:cNvPr id="3" name="Content Placeholder 2">
            <a:extLst>
              <a:ext uri="{FF2B5EF4-FFF2-40B4-BE49-F238E27FC236}">
                <a16:creationId xmlns:a16="http://schemas.microsoft.com/office/drawing/2014/main" id="{3D228C1C-F4BA-8AD3-7AC1-260CE80103E3}"/>
              </a:ext>
            </a:extLst>
          </p:cNvPr>
          <p:cNvSpPr>
            <a:spLocks noGrp="1"/>
          </p:cNvSpPr>
          <p:nvPr>
            <p:ph idx="1"/>
          </p:nvPr>
        </p:nvSpPr>
        <p:spPr/>
        <p:txBody>
          <a:bodyPr>
            <a:normAutofit/>
          </a:bodyPr>
          <a:lstStyle/>
          <a:p>
            <a:r>
              <a:rPr lang="en-US" dirty="0">
                <a:latin typeface="Georgia" panose="02040502050405020303" pitchFamily="18" charset="0"/>
              </a:rPr>
              <a:t>Department of Defense</a:t>
            </a:r>
          </a:p>
          <a:p>
            <a:pPr lvl="1"/>
            <a:r>
              <a:rPr lang="en-US" dirty="0">
                <a:latin typeface="Georgia" panose="02040502050405020303" pitchFamily="18" charset="0"/>
                <a:hlinkClick r:id="rId3"/>
              </a:rPr>
              <a:t>DoD Research and Development (R&amp;D) General Terms and Conditions</a:t>
            </a:r>
            <a:endParaRPr lang="en-US" dirty="0">
              <a:latin typeface="Georgia" panose="02040502050405020303" pitchFamily="18" charset="0"/>
            </a:endParaRPr>
          </a:p>
          <a:p>
            <a:r>
              <a:rPr lang="en-US" dirty="0">
                <a:latin typeface="Georgia" panose="02040502050405020303" pitchFamily="18" charset="0"/>
              </a:rPr>
              <a:t>Department of Education</a:t>
            </a:r>
          </a:p>
          <a:p>
            <a:pPr lvl="1"/>
            <a:r>
              <a:rPr lang="en-US" dirty="0">
                <a:latin typeface="Georgia" panose="02040502050405020303" pitchFamily="18" charset="0"/>
                <a:hlinkClick r:id="rId4"/>
              </a:rPr>
              <a:t>Uniform Administrative Requirements, Cost Principles, and Audit Requirements for Federal Awards</a:t>
            </a:r>
            <a:endParaRPr lang="en-US" dirty="0">
              <a:latin typeface="Georgia" panose="02040502050405020303" pitchFamily="18" charset="0"/>
            </a:endParaRPr>
          </a:p>
          <a:p>
            <a:pPr lvl="1"/>
            <a:r>
              <a:rPr lang="en-US" dirty="0">
                <a:latin typeface="Georgia" panose="02040502050405020303" pitchFamily="18" charset="0"/>
                <a:hlinkClick r:id="rId5"/>
              </a:rPr>
              <a:t>Frequently Asked Questions 2 CFR Part 200</a:t>
            </a:r>
            <a:endParaRPr lang="en-US" dirty="0">
              <a:latin typeface="Georgia" panose="02040502050405020303" pitchFamily="18" charset="0"/>
            </a:endParaRPr>
          </a:p>
          <a:p>
            <a:r>
              <a:rPr lang="en-US" dirty="0">
                <a:latin typeface="Georgia" panose="02040502050405020303" pitchFamily="18" charset="0"/>
              </a:rPr>
              <a:t>Department of Energy</a:t>
            </a:r>
          </a:p>
          <a:p>
            <a:pPr lvl="1"/>
            <a:r>
              <a:rPr lang="en-US" dirty="0">
                <a:latin typeface="Georgia" panose="02040502050405020303" pitchFamily="18" charset="0"/>
                <a:hlinkClick r:id="rId6"/>
              </a:rPr>
              <a:t>https://www.energy.gov/management/pf-2025-01-updated-doe-guide-financial-assistance</a:t>
            </a:r>
            <a:r>
              <a:rPr lang="en-US" dirty="0">
                <a:latin typeface="Georgia" panose="02040502050405020303" pitchFamily="18" charset="0"/>
              </a:rPr>
              <a:t> </a:t>
            </a:r>
          </a:p>
        </p:txBody>
      </p:sp>
      <p:sp>
        <p:nvSpPr>
          <p:cNvPr id="4" name="Slide Number Placeholder 3">
            <a:extLst>
              <a:ext uri="{FF2B5EF4-FFF2-40B4-BE49-F238E27FC236}">
                <a16:creationId xmlns:a16="http://schemas.microsoft.com/office/drawing/2014/main" id="{E8F81E7E-E9D1-A134-9EFD-8CAF8A2CB485}"/>
              </a:ext>
            </a:extLst>
          </p:cNvPr>
          <p:cNvSpPr>
            <a:spLocks noGrp="1"/>
          </p:cNvSpPr>
          <p:nvPr>
            <p:ph type="sldNum" sz="quarter" idx="4"/>
          </p:nvPr>
        </p:nvSpPr>
        <p:spPr/>
        <p:txBody>
          <a:bodyPr/>
          <a:lstStyle/>
          <a:p>
            <a:fld id="{6FF4E196-A010-480C-A078-61D4EF757EA8}" type="slidenum">
              <a:rPr lang="en-US" smtClean="0"/>
              <a:t>15</a:t>
            </a:fld>
            <a:endParaRPr lang="en-US" dirty="0"/>
          </a:p>
        </p:txBody>
      </p:sp>
    </p:spTree>
    <p:extLst>
      <p:ext uri="{BB962C8B-B14F-4D97-AF65-F5344CB8AC3E}">
        <p14:creationId xmlns:p14="http://schemas.microsoft.com/office/powerpoint/2010/main" val="16610616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E24AA3-CE2A-B5C8-3E05-54ABE185B5FE}"/>
              </a:ext>
            </a:extLst>
          </p:cNvPr>
          <p:cNvSpPr>
            <a:spLocks noGrp="1"/>
          </p:cNvSpPr>
          <p:nvPr>
            <p:ph type="title"/>
          </p:nvPr>
        </p:nvSpPr>
        <p:spPr/>
        <p:txBody>
          <a:bodyPr/>
          <a:lstStyle/>
          <a:p>
            <a:pPr algn="ctr"/>
            <a:r>
              <a:rPr lang="en-US" b="1" dirty="0">
                <a:latin typeface="Georgia" panose="02040502050405020303" pitchFamily="18" charset="0"/>
              </a:rPr>
              <a:t>Federal Agency info (where available)</a:t>
            </a:r>
          </a:p>
        </p:txBody>
      </p:sp>
      <p:sp>
        <p:nvSpPr>
          <p:cNvPr id="3" name="Content Placeholder 2">
            <a:extLst>
              <a:ext uri="{FF2B5EF4-FFF2-40B4-BE49-F238E27FC236}">
                <a16:creationId xmlns:a16="http://schemas.microsoft.com/office/drawing/2014/main" id="{3A643AB1-3D2B-986A-420F-7DFC8E049900}"/>
              </a:ext>
            </a:extLst>
          </p:cNvPr>
          <p:cNvSpPr>
            <a:spLocks noGrp="1"/>
          </p:cNvSpPr>
          <p:nvPr>
            <p:ph idx="1"/>
          </p:nvPr>
        </p:nvSpPr>
        <p:spPr/>
        <p:txBody>
          <a:bodyPr>
            <a:normAutofit lnSpcReduction="10000"/>
          </a:bodyPr>
          <a:lstStyle/>
          <a:p>
            <a:r>
              <a:rPr lang="en-US" dirty="0">
                <a:latin typeface="Georgia" panose="02040502050405020303" pitchFamily="18" charset="0"/>
              </a:rPr>
              <a:t>Dept. of Health and Human Services</a:t>
            </a:r>
          </a:p>
          <a:p>
            <a:pPr lvl="1"/>
            <a:r>
              <a:rPr lang="en-US" dirty="0">
                <a:latin typeface="Georgia" panose="02040502050405020303" pitchFamily="18" charset="0"/>
                <a:hlinkClick r:id="rId3"/>
              </a:rPr>
              <a:t>https://www.federalregister.gov/d/2024-21984</a:t>
            </a:r>
            <a:endParaRPr lang="en-US" dirty="0">
              <a:latin typeface="Georgia" panose="02040502050405020303" pitchFamily="18" charset="0"/>
            </a:endParaRPr>
          </a:p>
          <a:p>
            <a:pPr lvl="1"/>
            <a:r>
              <a:rPr lang="en-US" dirty="0">
                <a:latin typeface="Georgia" panose="02040502050405020303" pitchFamily="18" charset="0"/>
                <a:hlinkClick r:id="rId4"/>
              </a:rPr>
              <a:t>HHS press release on 2 CFR Part 200</a:t>
            </a:r>
            <a:endParaRPr lang="en-US" dirty="0">
              <a:latin typeface="Georgia" panose="02040502050405020303" pitchFamily="18" charset="0"/>
            </a:endParaRPr>
          </a:p>
          <a:p>
            <a:r>
              <a:rPr lang="en-US" dirty="0">
                <a:latin typeface="Georgia" panose="02040502050405020303" pitchFamily="18" charset="0"/>
              </a:rPr>
              <a:t>DHHS/AHRQ</a:t>
            </a:r>
          </a:p>
          <a:p>
            <a:pPr lvl="1"/>
            <a:r>
              <a:rPr lang="en-US" dirty="0">
                <a:latin typeface="Georgia" panose="02040502050405020303" pitchFamily="18" charset="0"/>
                <a:hlinkClick r:id="rId5"/>
              </a:rPr>
              <a:t>https://grants.nih.gov/grants/guide/notice-files/NOT-HS-25-007.html</a:t>
            </a:r>
            <a:r>
              <a:rPr lang="en-US" dirty="0">
                <a:latin typeface="Georgia" panose="02040502050405020303" pitchFamily="18" charset="0"/>
              </a:rPr>
              <a:t> </a:t>
            </a:r>
          </a:p>
          <a:p>
            <a:r>
              <a:rPr lang="en-US" dirty="0">
                <a:latin typeface="Georgia" panose="02040502050405020303" pitchFamily="18" charset="0"/>
              </a:rPr>
              <a:t>Department of Justice, Office of Justice Programs</a:t>
            </a:r>
          </a:p>
          <a:p>
            <a:pPr lvl="1"/>
            <a:r>
              <a:rPr lang="en-US" dirty="0">
                <a:latin typeface="Georgia" panose="02040502050405020303" pitchFamily="18" charset="0"/>
                <a:hlinkClick r:id="rId6"/>
              </a:rPr>
              <a:t>https://www.ojp.gov/funding/financialguidedoj/overview</a:t>
            </a:r>
            <a:r>
              <a:rPr lang="en-US" dirty="0">
                <a:latin typeface="Georgia" panose="02040502050405020303" pitchFamily="18" charset="0"/>
              </a:rPr>
              <a:t> </a:t>
            </a:r>
          </a:p>
          <a:p>
            <a:r>
              <a:rPr lang="en-US" dirty="0">
                <a:latin typeface="Georgia" panose="02040502050405020303" pitchFamily="18" charset="0"/>
              </a:rPr>
              <a:t>NASA</a:t>
            </a:r>
          </a:p>
          <a:p>
            <a:pPr lvl="1"/>
            <a:r>
              <a:rPr lang="en-US" dirty="0">
                <a:latin typeface="Georgia" panose="02040502050405020303" pitchFamily="18" charset="0"/>
                <a:hlinkClick r:id="rId7"/>
              </a:rPr>
              <a:t>https://www.federalregister.gov/d/2024-21005</a:t>
            </a:r>
            <a:endParaRPr lang="en-US" dirty="0">
              <a:latin typeface="Georgia" panose="02040502050405020303" pitchFamily="18" charset="0"/>
            </a:endParaRPr>
          </a:p>
          <a:p>
            <a:pPr lvl="1"/>
            <a:r>
              <a:rPr lang="en-US" dirty="0">
                <a:latin typeface="Georgia" panose="02040502050405020303" pitchFamily="18" charset="0"/>
                <a:hlinkClick r:id="rId8"/>
              </a:rPr>
              <a:t>https://www.nasa.gov/grants-policy-and-compliance-team/</a:t>
            </a:r>
            <a:r>
              <a:rPr lang="en-US" dirty="0">
                <a:latin typeface="Georgia" panose="02040502050405020303" pitchFamily="18" charset="0"/>
              </a:rPr>
              <a:t> </a:t>
            </a:r>
          </a:p>
        </p:txBody>
      </p:sp>
      <p:sp>
        <p:nvSpPr>
          <p:cNvPr id="4" name="Slide Number Placeholder 3">
            <a:extLst>
              <a:ext uri="{FF2B5EF4-FFF2-40B4-BE49-F238E27FC236}">
                <a16:creationId xmlns:a16="http://schemas.microsoft.com/office/drawing/2014/main" id="{09BD4B76-E8B4-5D05-5502-DE3425687D24}"/>
              </a:ext>
            </a:extLst>
          </p:cNvPr>
          <p:cNvSpPr>
            <a:spLocks noGrp="1"/>
          </p:cNvSpPr>
          <p:nvPr>
            <p:ph type="sldNum" sz="quarter" idx="4"/>
          </p:nvPr>
        </p:nvSpPr>
        <p:spPr/>
        <p:txBody>
          <a:bodyPr/>
          <a:lstStyle/>
          <a:p>
            <a:fld id="{6FF4E196-A010-480C-A078-61D4EF757EA8}" type="slidenum">
              <a:rPr lang="en-US" smtClean="0"/>
              <a:t>16</a:t>
            </a:fld>
            <a:endParaRPr lang="en-US" dirty="0"/>
          </a:p>
        </p:txBody>
      </p:sp>
    </p:spTree>
    <p:extLst>
      <p:ext uri="{BB962C8B-B14F-4D97-AF65-F5344CB8AC3E}">
        <p14:creationId xmlns:p14="http://schemas.microsoft.com/office/powerpoint/2010/main" val="26099762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C29D34-A964-0050-D729-BE02C5A194C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D8C5256-7532-EF6C-293D-8882B5637851}"/>
              </a:ext>
            </a:extLst>
          </p:cNvPr>
          <p:cNvSpPr>
            <a:spLocks noGrp="1"/>
          </p:cNvSpPr>
          <p:nvPr>
            <p:ph type="title"/>
          </p:nvPr>
        </p:nvSpPr>
        <p:spPr/>
        <p:txBody>
          <a:bodyPr/>
          <a:lstStyle/>
          <a:p>
            <a:pPr algn="ctr"/>
            <a:r>
              <a:rPr lang="en-US" b="1" dirty="0">
                <a:latin typeface="Georgia" panose="02040502050405020303" pitchFamily="18" charset="0"/>
              </a:rPr>
              <a:t>Federal Agency info (where available)</a:t>
            </a:r>
          </a:p>
        </p:txBody>
      </p:sp>
      <p:sp>
        <p:nvSpPr>
          <p:cNvPr id="3" name="Content Placeholder 2">
            <a:extLst>
              <a:ext uri="{FF2B5EF4-FFF2-40B4-BE49-F238E27FC236}">
                <a16:creationId xmlns:a16="http://schemas.microsoft.com/office/drawing/2014/main" id="{90E0E317-27D3-BFA0-3985-DD4DB185A610}"/>
              </a:ext>
            </a:extLst>
          </p:cNvPr>
          <p:cNvSpPr>
            <a:spLocks noGrp="1"/>
          </p:cNvSpPr>
          <p:nvPr>
            <p:ph idx="1"/>
          </p:nvPr>
        </p:nvSpPr>
        <p:spPr/>
        <p:txBody>
          <a:bodyPr>
            <a:normAutofit/>
          </a:bodyPr>
          <a:lstStyle/>
          <a:p>
            <a:r>
              <a:rPr lang="en-US" dirty="0">
                <a:latin typeface="Georgia" panose="02040502050405020303" pitchFamily="18" charset="0"/>
              </a:rPr>
              <a:t>National Endowment for the Humanities</a:t>
            </a:r>
          </a:p>
          <a:p>
            <a:pPr lvl="1"/>
            <a:r>
              <a:rPr lang="en-US" dirty="0">
                <a:latin typeface="Georgia" panose="02040502050405020303" pitchFamily="18" charset="0"/>
                <a:hlinkClick r:id="rId3"/>
              </a:rPr>
              <a:t>https://www.neh.gov/grants/manage/2024-Revisions-to-2-CFR-200</a:t>
            </a:r>
            <a:r>
              <a:rPr lang="en-US" dirty="0">
                <a:latin typeface="Georgia" panose="02040502050405020303" pitchFamily="18" charset="0"/>
              </a:rPr>
              <a:t> </a:t>
            </a:r>
          </a:p>
          <a:p>
            <a:r>
              <a:rPr lang="en-US" dirty="0">
                <a:latin typeface="Georgia" panose="02040502050405020303" pitchFamily="18" charset="0"/>
              </a:rPr>
              <a:t>National Science Foundation</a:t>
            </a:r>
          </a:p>
          <a:p>
            <a:pPr lvl="1"/>
            <a:r>
              <a:rPr lang="en-US" dirty="0">
                <a:latin typeface="Georgia" panose="02040502050405020303" pitchFamily="18" charset="0"/>
                <a:hlinkClick r:id="rId4"/>
              </a:rPr>
              <a:t>https://www.nsf.gov/awards/managing/award_conditions.jsp?org=NSF</a:t>
            </a:r>
            <a:r>
              <a:rPr lang="en-US" dirty="0">
                <a:latin typeface="Georgia" panose="02040502050405020303" pitchFamily="18" charset="0"/>
              </a:rPr>
              <a:t> </a:t>
            </a:r>
          </a:p>
          <a:p>
            <a:r>
              <a:rPr lang="en-US" dirty="0">
                <a:latin typeface="Georgia" panose="02040502050405020303" pitchFamily="18" charset="0"/>
              </a:rPr>
              <a:t>U.S. Environmental Protection Agency</a:t>
            </a:r>
          </a:p>
          <a:p>
            <a:pPr lvl="1"/>
            <a:r>
              <a:rPr lang="en-US" dirty="0">
                <a:latin typeface="Georgia" panose="02040502050405020303" pitchFamily="18" charset="0"/>
                <a:hlinkClick r:id="rId5"/>
              </a:rPr>
              <a:t>https://www.epa.gov/grants/whats-new-uniform-grants-guidance-2024-revision-2-cfr-200</a:t>
            </a:r>
            <a:r>
              <a:rPr lang="en-US" dirty="0">
                <a:latin typeface="Georgia" panose="02040502050405020303" pitchFamily="18" charset="0"/>
              </a:rPr>
              <a:t> </a:t>
            </a:r>
          </a:p>
        </p:txBody>
      </p:sp>
      <p:sp>
        <p:nvSpPr>
          <p:cNvPr id="4" name="Slide Number Placeholder 3">
            <a:extLst>
              <a:ext uri="{FF2B5EF4-FFF2-40B4-BE49-F238E27FC236}">
                <a16:creationId xmlns:a16="http://schemas.microsoft.com/office/drawing/2014/main" id="{76B33E2E-C72A-7B55-1313-4C5312C05AA8}"/>
              </a:ext>
            </a:extLst>
          </p:cNvPr>
          <p:cNvSpPr>
            <a:spLocks noGrp="1"/>
          </p:cNvSpPr>
          <p:nvPr>
            <p:ph type="sldNum" sz="quarter" idx="4"/>
          </p:nvPr>
        </p:nvSpPr>
        <p:spPr/>
        <p:txBody>
          <a:bodyPr/>
          <a:lstStyle/>
          <a:p>
            <a:fld id="{6FF4E196-A010-480C-A078-61D4EF757EA8}" type="slidenum">
              <a:rPr lang="en-US" smtClean="0"/>
              <a:t>17</a:t>
            </a:fld>
            <a:endParaRPr lang="en-US" dirty="0"/>
          </a:p>
        </p:txBody>
      </p:sp>
    </p:spTree>
    <p:extLst>
      <p:ext uri="{BB962C8B-B14F-4D97-AF65-F5344CB8AC3E}">
        <p14:creationId xmlns:p14="http://schemas.microsoft.com/office/powerpoint/2010/main" val="26772761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55BA2F-D86C-A5E0-29E6-808B0260CA3F}"/>
              </a:ext>
            </a:extLst>
          </p:cNvPr>
          <p:cNvSpPr>
            <a:spLocks noGrp="1"/>
          </p:cNvSpPr>
          <p:nvPr>
            <p:ph type="title"/>
          </p:nvPr>
        </p:nvSpPr>
        <p:spPr/>
        <p:txBody>
          <a:bodyPr/>
          <a:lstStyle/>
          <a:p>
            <a:pPr algn="ctr"/>
            <a:r>
              <a:rPr lang="en-US" b="1" dirty="0">
                <a:latin typeface="Georgia" panose="02040502050405020303" pitchFamily="18" charset="0"/>
              </a:rPr>
              <a:t>Other Federal Agency implementations	</a:t>
            </a:r>
          </a:p>
        </p:txBody>
      </p:sp>
      <p:sp>
        <p:nvSpPr>
          <p:cNvPr id="3" name="Content Placeholder 2">
            <a:extLst>
              <a:ext uri="{FF2B5EF4-FFF2-40B4-BE49-F238E27FC236}">
                <a16:creationId xmlns:a16="http://schemas.microsoft.com/office/drawing/2014/main" id="{4C81CFC8-06E7-8E31-EF20-85A0300647E8}"/>
              </a:ext>
            </a:extLst>
          </p:cNvPr>
          <p:cNvSpPr>
            <a:spLocks noGrp="1"/>
          </p:cNvSpPr>
          <p:nvPr>
            <p:ph idx="1"/>
          </p:nvPr>
        </p:nvSpPr>
        <p:spPr/>
        <p:txBody>
          <a:bodyPr/>
          <a:lstStyle/>
          <a:p>
            <a:r>
              <a:rPr lang="en-US" dirty="0">
                <a:latin typeface="Georgia" panose="02040502050405020303" pitchFamily="18" charset="0"/>
              </a:rPr>
              <a:t>NIH (not yet available): </a:t>
            </a:r>
          </a:p>
          <a:p>
            <a:pPr lvl="1"/>
            <a:r>
              <a:rPr lang="en-US" dirty="0">
                <a:latin typeface="Georgia" panose="02040502050405020303" pitchFamily="18" charset="0"/>
              </a:rPr>
              <a:t>Awaiting FY2025 NIH Grants Policy Statement</a:t>
            </a:r>
          </a:p>
          <a:p>
            <a:r>
              <a:rPr lang="en-US" dirty="0">
                <a:latin typeface="Georgia" panose="02040502050405020303" pitchFamily="18" charset="0"/>
              </a:rPr>
              <a:t>NIST: </a:t>
            </a:r>
          </a:p>
          <a:p>
            <a:pPr lvl="1"/>
            <a:r>
              <a:rPr lang="en-US" dirty="0">
                <a:latin typeface="Georgia" panose="02040502050405020303" pitchFamily="18" charset="0"/>
              </a:rPr>
              <a:t>2 CFR 200 2024 Revisions effective October 1, 2024 </a:t>
            </a:r>
          </a:p>
        </p:txBody>
      </p:sp>
      <p:sp>
        <p:nvSpPr>
          <p:cNvPr id="4" name="Slide Number Placeholder 3">
            <a:extLst>
              <a:ext uri="{FF2B5EF4-FFF2-40B4-BE49-F238E27FC236}">
                <a16:creationId xmlns:a16="http://schemas.microsoft.com/office/drawing/2014/main" id="{89965D38-36EF-B706-5F3E-EBE9546F3D39}"/>
              </a:ext>
            </a:extLst>
          </p:cNvPr>
          <p:cNvSpPr>
            <a:spLocks noGrp="1"/>
          </p:cNvSpPr>
          <p:nvPr>
            <p:ph type="sldNum" sz="quarter" idx="4"/>
          </p:nvPr>
        </p:nvSpPr>
        <p:spPr/>
        <p:txBody>
          <a:bodyPr/>
          <a:lstStyle/>
          <a:p>
            <a:fld id="{6FF4E196-A010-480C-A078-61D4EF757EA8}" type="slidenum">
              <a:rPr lang="en-US" smtClean="0"/>
              <a:t>18</a:t>
            </a:fld>
            <a:endParaRPr lang="en-US" dirty="0"/>
          </a:p>
        </p:txBody>
      </p:sp>
    </p:spTree>
    <p:extLst>
      <p:ext uri="{BB962C8B-B14F-4D97-AF65-F5344CB8AC3E}">
        <p14:creationId xmlns:p14="http://schemas.microsoft.com/office/powerpoint/2010/main" val="31658567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BB0FA-A9AA-A624-6F68-DC220853010F}"/>
              </a:ext>
            </a:extLst>
          </p:cNvPr>
          <p:cNvSpPr>
            <a:spLocks noGrp="1"/>
          </p:cNvSpPr>
          <p:nvPr>
            <p:ph type="title"/>
          </p:nvPr>
        </p:nvSpPr>
        <p:spPr/>
        <p:txBody>
          <a:bodyPr/>
          <a:lstStyle/>
          <a:p>
            <a:pPr algn="ctr"/>
            <a:r>
              <a:rPr lang="en-US" b="1" dirty="0">
                <a:latin typeface="Georgia" panose="02040502050405020303" pitchFamily="18" charset="0"/>
              </a:rPr>
              <a:t>Federal Resources</a:t>
            </a:r>
          </a:p>
        </p:txBody>
      </p:sp>
      <p:sp>
        <p:nvSpPr>
          <p:cNvPr id="3" name="Content Placeholder 2">
            <a:extLst>
              <a:ext uri="{FF2B5EF4-FFF2-40B4-BE49-F238E27FC236}">
                <a16:creationId xmlns:a16="http://schemas.microsoft.com/office/drawing/2014/main" id="{AF66ABEE-7BF6-CD95-5E76-5F0E1A9F5820}"/>
              </a:ext>
            </a:extLst>
          </p:cNvPr>
          <p:cNvSpPr>
            <a:spLocks noGrp="1"/>
          </p:cNvSpPr>
          <p:nvPr>
            <p:ph idx="1"/>
          </p:nvPr>
        </p:nvSpPr>
        <p:spPr/>
        <p:txBody>
          <a:bodyPr>
            <a:normAutofit lnSpcReduction="10000"/>
          </a:bodyPr>
          <a:lstStyle/>
          <a:p>
            <a:r>
              <a:rPr lang="en-US" dirty="0">
                <a:latin typeface="Georgia" panose="02040502050405020303" pitchFamily="18" charset="0"/>
                <a:hlinkClick r:id="rId3"/>
              </a:rPr>
              <a:t>Uniform Guidance webpage </a:t>
            </a:r>
            <a:r>
              <a:rPr lang="en-US" dirty="0">
                <a:latin typeface="Georgia" panose="02040502050405020303" pitchFamily="18" charset="0"/>
              </a:rPr>
              <a:t>of Council on Federal Financial Assistance</a:t>
            </a:r>
          </a:p>
          <a:p>
            <a:r>
              <a:rPr lang="en-US" dirty="0">
                <a:latin typeface="Georgia" panose="02040502050405020303" pitchFamily="18" charset="0"/>
                <a:hlinkClick r:id="rId4"/>
              </a:rPr>
              <a:t>Guidance for Federal Financial Assistance</a:t>
            </a:r>
            <a:r>
              <a:rPr lang="en-US" dirty="0">
                <a:latin typeface="Georgia" panose="02040502050405020303" pitchFamily="18" charset="0"/>
              </a:rPr>
              <a:t>, published 4/22/2024</a:t>
            </a:r>
          </a:p>
          <a:p>
            <a:r>
              <a:rPr lang="en-US" dirty="0">
                <a:latin typeface="Georgia" panose="02040502050405020303" pitchFamily="18" charset="0"/>
                <a:hlinkClick r:id="rId5"/>
              </a:rPr>
              <a:t>Federal Agency Implementation</a:t>
            </a:r>
            <a:endParaRPr lang="en-US" dirty="0">
              <a:latin typeface="Georgia" panose="02040502050405020303" pitchFamily="18" charset="0"/>
            </a:endParaRPr>
          </a:p>
          <a:p>
            <a:r>
              <a:rPr lang="en-US" dirty="0">
                <a:effectLst/>
                <a:latin typeface="Georgia" panose="02040502050405020303" pitchFamily="18" charset="0"/>
                <a:hlinkClick r:id="rId6"/>
              </a:rPr>
              <a:t>Redline document showing the 2024 revisions</a:t>
            </a:r>
            <a:endParaRPr lang="en-US" dirty="0">
              <a:latin typeface="Georgia" panose="02040502050405020303" pitchFamily="18" charset="0"/>
            </a:endParaRPr>
          </a:p>
          <a:p>
            <a:r>
              <a:rPr lang="en-US" dirty="0">
                <a:latin typeface="Georgia" panose="02040502050405020303" pitchFamily="18" charset="0"/>
                <a:hlinkClick r:id="rId7"/>
              </a:rPr>
              <a:t>OMB M-24-11, Reducing Burden in the Administration of Federal Financial Assistance</a:t>
            </a:r>
            <a:endParaRPr lang="en-US" dirty="0">
              <a:latin typeface="Georgia" panose="02040502050405020303" pitchFamily="18" charset="0"/>
            </a:endParaRPr>
          </a:p>
          <a:p>
            <a:r>
              <a:rPr lang="en-US" dirty="0">
                <a:latin typeface="Georgia" panose="02040502050405020303" pitchFamily="18" charset="0"/>
                <a:hlinkClick r:id="rId8"/>
              </a:rPr>
              <a:t>OMB Uniform Guidance Reference Guides</a:t>
            </a:r>
            <a:endParaRPr lang="en-US" dirty="0">
              <a:latin typeface="Georgia" panose="02040502050405020303" pitchFamily="18" charset="0"/>
            </a:endParaRPr>
          </a:p>
          <a:p>
            <a:r>
              <a:rPr lang="en-US" dirty="0" err="1">
                <a:latin typeface="Georgia" panose="02040502050405020303" pitchFamily="18" charset="0"/>
              </a:rPr>
              <a:t>eCFR</a:t>
            </a:r>
            <a:r>
              <a:rPr lang="en-US" dirty="0">
                <a:latin typeface="Georgia" panose="02040502050405020303" pitchFamily="18" charset="0"/>
              </a:rPr>
              <a:t>: </a:t>
            </a:r>
            <a:r>
              <a:rPr lang="en-US" dirty="0">
                <a:latin typeface="Georgia" panose="02040502050405020303" pitchFamily="18" charset="0"/>
                <a:hlinkClick r:id="rId9"/>
              </a:rPr>
              <a:t>2 CFR Part 200</a:t>
            </a:r>
            <a:endParaRPr lang="en-US" dirty="0">
              <a:latin typeface="Georgia" panose="02040502050405020303" pitchFamily="18" charset="0"/>
            </a:endParaRPr>
          </a:p>
        </p:txBody>
      </p:sp>
      <p:sp>
        <p:nvSpPr>
          <p:cNvPr id="4" name="Slide Number Placeholder 3">
            <a:extLst>
              <a:ext uri="{FF2B5EF4-FFF2-40B4-BE49-F238E27FC236}">
                <a16:creationId xmlns:a16="http://schemas.microsoft.com/office/drawing/2014/main" id="{15BE50FB-A6BA-7315-E5C8-493F811A933C}"/>
              </a:ext>
            </a:extLst>
          </p:cNvPr>
          <p:cNvSpPr>
            <a:spLocks noGrp="1"/>
          </p:cNvSpPr>
          <p:nvPr>
            <p:ph type="sldNum" sz="quarter" idx="4"/>
          </p:nvPr>
        </p:nvSpPr>
        <p:spPr/>
        <p:txBody>
          <a:bodyPr/>
          <a:lstStyle/>
          <a:p>
            <a:fld id="{6FF4E196-A010-480C-A078-61D4EF757EA8}" type="slidenum">
              <a:rPr lang="en-US" smtClean="0"/>
              <a:t>19</a:t>
            </a:fld>
            <a:endParaRPr lang="en-US" dirty="0"/>
          </a:p>
        </p:txBody>
      </p:sp>
    </p:spTree>
    <p:extLst>
      <p:ext uri="{BB962C8B-B14F-4D97-AF65-F5344CB8AC3E}">
        <p14:creationId xmlns:p14="http://schemas.microsoft.com/office/powerpoint/2010/main" val="24220468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14005-77DA-40A6-8422-38EDB2CE831F}"/>
              </a:ext>
            </a:extLst>
          </p:cNvPr>
          <p:cNvSpPr>
            <a:spLocks noGrp="1"/>
          </p:cNvSpPr>
          <p:nvPr>
            <p:ph type="ctrTitle"/>
          </p:nvPr>
        </p:nvSpPr>
        <p:spPr/>
        <p:txBody>
          <a:bodyPr>
            <a:normAutofit/>
          </a:bodyPr>
          <a:lstStyle/>
          <a:p>
            <a:r>
              <a:rPr lang="en-US" sz="5400" b="1" dirty="0">
                <a:latin typeface="Georgia" panose="02040502050405020303" pitchFamily="18" charset="0"/>
              </a:rPr>
              <a:t>Uniform Guidance Revisions</a:t>
            </a:r>
          </a:p>
        </p:txBody>
      </p:sp>
      <p:sp>
        <p:nvSpPr>
          <p:cNvPr id="3" name="Subtitle 2">
            <a:extLst>
              <a:ext uri="{FF2B5EF4-FFF2-40B4-BE49-F238E27FC236}">
                <a16:creationId xmlns:a16="http://schemas.microsoft.com/office/drawing/2014/main" id="{17459A1B-F24E-4185-91DB-466694896902}"/>
              </a:ext>
            </a:extLst>
          </p:cNvPr>
          <p:cNvSpPr>
            <a:spLocks noGrp="1"/>
          </p:cNvSpPr>
          <p:nvPr>
            <p:ph type="subTitle" idx="1"/>
          </p:nvPr>
        </p:nvSpPr>
        <p:spPr/>
        <p:txBody>
          <a:bodyPr/>
          <a:lstStyle/>
          <a:p>
            <a:r>
              <a:rPr lang="en-US" dirty="0">
                <a:latin typeface="Georgia" panose="02040502050405020303" pitchFamily="18" charset="0"/>
              </a:rPr>
              <a:t>Jennifer Rodis, Research and Sponsored Programs</a:t>
            </a:r>
          </a:p>
        </p:txBody>
      </p:sp>
      <p:sp>
        <p:nvSpPr>
          <p:cNvPr id="4" name="Slide Number Placeholder 3">
            <a:extLst>
              <a:ext uri="{FF2B5EF4-FFF2-40B4-BE49-F238E27FC236}">
                <a16:creationId xmlns:a16="http://schemas.microsoft.com/office/drawing/2014/main" id="{774B8F9E-1AA7-4A3B-A56E-E1990EDCF93A}"/>
              </a:ext>
            </a:extLst>
          </p:cNvPr>
          <p:cNvSpPr>
            <a:spLocks noGrp="1"/>
          </p:cNvSpPr>
          <p:nvPr>
            <p:ph type="sldNum" sz="quarter" idx="4"/>
          </p:nvPr>
        </p:nvSpPr>
        <p:spPr/>
        <p:txBody>
          <a:bodyPr/>
          <a:lstStyle/>
          <a:p>
            <a:fld id="{6FF4E196-A010-480C-A078-61D4EF757EA8}" type="slidenum">
              <a:rPr lang="en-US" smtClean="0"/>
              <a:t>2</a:t>
            </a:fld>
            <a:endParaRPr lang="en-US" dirty="0"/>
          </a:p>
        </p:txBody>
      </p:sp>
    </p:spTree>
    <p:extLst>
      <p:ext uri="{BB962C8B-B14F-4D97-AF65-F5344CB8AC3E}">
        <p14:creationId xmlns:p14="http://schemas.microsoft.com/office/powerpoint/2010/main" val="23586103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3999BA-8214-1647-BB7F-C49D61969C30}"/>
              </a:ext>
            </a:extLst>
          </p:cNvPr>
          <p:cNvSpPr>
            <a:spLocks noGrp="1"/>
          </p:cNvSpPr>
          <p:nvPr>
            <p:ph type="title"/>
          </p:nvPr>
        </p:nvSpPr>
        <p:spPr/>
        <p:txBody>
          <a:bodyPr/>
          <a:lstStyle/>
          <a:p>
            <a:pPr algn="ctr"/>
            <a:r>
              <a:rPr lang="en-US" b="1" dirty="0">
                <a:latin typeface="Georgia" panose="02040502050405020303" pitchFamily="18" charset="0"/>
              </a:rPr>
              <a:t>Other Resources</a:t>
            </a:r>
          </a:p>
        </p:txBody>
      </p:sp>
      <p:sp>
        <p:nvSpPr>
          <p:cNvPr id="3" name="Content Placeholder 2">
            <a:extLst>
              <a:ext uri="{FF2B5EF4-FFF2-40B4-BE49-F238E27FC236}">
                <a16:creationId xmlns:a16="http://schemas.microsoft.com/office/drawing/2014/main" id="{B8101D97-084E-0021-B5FF-7D15B0296E15}"/>
              </a:ext>
            </a:extLst>
          </p:cNvPr>
          <p:cNvSpPr>
            <a:spLocks noGrp="1"/>
          </p:cNvSpPr>
          <p:nvPr>
            <p:ph idx="1"/>
          </p:nvPr>
        </p:nvSpPr>
        <p:spPr/>
        <p:txBody>
          <a:bodyPr/>
          <a:lstStyle/>
          <a:p>
            <a:r>
              <a:rPr lang="en-US" dirty="0">
                <a:latin typeface="Georgia" panose="02040502050405020303" pitchFamily="18" charset="0"/>
                <a:hlinkClick r:id="rId3"/>
              </a:rPr>
              <a:t>COGR UG Resource Page</a:t>
            </a:r>
            <a:endParaRPr lang="en-US" dirty="0">
              <a:latin typeface="Georgia" panose="02040502050405020303" pitchFamily="18" charset="0"/>
            </a:endParaRPr>
          </a:p>
          <a:p>
            <a:pPr lvl="1"/>
            <a:r>
              <a:rPr lang="en-US" dirty="0">
                <a:latin typeface="Georgia" panose="02040502050405020303" pitchFamily="18" charset="0"/>
                <a:hlinkClick r:id="rId4"/>
              </a:rPr>
              <a:t>COGR 5</a:t>
            </a:r>
            <a:r>
              <a:rPr lang="en-US" baseline="30000" dirty="0">
                <a:latin typeface="Georgia" panose="02040502050405020303" pitchFamily="18" charset="0"/>
                <a:hlinkClick r:id="rId4"/>
              </a:rPr>
              <a:t>th</a:t>
            </a:r>
            <a:r>
              <a:rPr lang="en-US" dirty="0">
                <a:latin typeface="Georgia" panose="02040502050405020303" pitchFamily="18" charset="0"/>
                <a:hlinkClick r:id="rId4"/>
              </a:rPr>
              <a:t> Look Readiness Guide</a:t>
            </a:r>
            <a:endParaRPr lang="en-US" dirty="0">
              <a:latin typeface="Georgia" panose="02040502050405020303" pitchFamily="18" charset="0"/>
            </a:endParaRPr>
          </a:p>
          <a:p>
            <a:r>
              <a:rPr lang="en-US" dirty="0">
                <a:latin typeface="Georgia" panose="02040502050405020303" pitchFamily="18" charset="0"/>
                <a:hlinkClick r:id="rId5"/>
              </a:rPr>
              <a:t>OMB overhauls regulations for federal grants and cooperative agreements</a:t>
            </a:r>
            <a:r>
              <a:rPr lang="en-US" dirty="0">
                <a:latin typeface="Georgia" panose="02040502050405020303" pitchFamily="18" charset="0"/>
              </a:rPr>
              <a:t> (Hogan Lovells) </a:t>
            </a:r>
          </a:p>
          <a:p>
            <a:r>
              <a:rPr lang="en-US" dirty="0">
                <a:latin typeface="Georgia" panose="02040502050405020303" pitchFamily="18" charset="0"/>
              </a:rPr>
              <a:t>Attain Partners </a:t>
            </a:r>
            <a:r>
              <a:rPr lang="en-US" dirty="0">
                <a:latin typeface="Georgia" panose="02040502050405020303" pitchFamily="18" charset="0"/>
                <a:hlinkClick r:id="rId6"/>
              </a:rPr>
              <a:t>Slide Deck</a:t>
            </a:r>
            <a:r>
              <a:rPr lang="en-US" dirty="0">
                <a:latin typeface="Georgia" panose="02040502050405020303" pitchFamily="18" charset="0"/>
              </a:rPr>
              <a:t> and </a:t>
            </a:r>
            <a:r>
              <a:rPr lang="en-US" dirty="0">
                <a:latin typeface="Georgia" panose="02040502050405020303" pitchFamily="18" charset="0"/>
                <a:hlinkClick r:id="rId7"/>
              </a:rPr>
              <a:t>On-Demand Video</a:t>
            </a:r>
            <a:endParaRPr lang="en-US" dirty="0">
              <a:latin typeface="Georgia" panose="02040502050405020303" pitchFamily="18" charset="0"/>
            </a:endParaRPr>
          </a:p>
        </p:txBody>
      </p:sp>
      <p:sp>
        <p:nvSpPr>
          <p:cNvPr id="4" name="Slide Number Placeholder 3">
            <a:extLst>
              <a:ext uri="{FF2B5EF4-FFF2-40B4-BE49-F238E27FC236}">
                <a16:creationId xmlns:a16="http://schemas.microsoft.com/office/drawing/2014/main" id="{A1D7F5C1-1964-6741-C88A-663EFCCA1B86}"/>
              </a:ext>
            </a:extLst>
          </p:cNvPr>
          <p:cNvSpPr>
            <a:spLocks noGrp="1"/>
          </p:cNvSpPr>
          <p:nvPr>
            <p:ph type="sldNum" sz="quarter" idx="4"/>
          </p:nvPr>
        </p:nvSpPr>
        <p:spPr/>
        <p:txBody>
          <a:bodyPr/>
          <a:lstStyle/>
          <a:p>
            <a:fld id="{6FF4E196-A010-480C-A078-61D4EF757EA8}" type="slidenum">
              <a:rPr lang="en-US" smtClean="0"/>
              <a:t>20</a:t>
            </a:fld>
            <a:endParaRPr lang="en-US" dirty="0"/>
          </a:p>
        </p:txBody>
      </p:sp>
    </p:spTree>
    <p:extLst>
      <p:ext uri="{BB962C8B-B14F-4D97-AF65-F5344CB8AC3E}">
        <p14:creationId xmlns:p14="http://schemas.microsoft.com/office/powerpoint/2010/main" val="42647642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2AF854-83CE-08AA-BAF3-DACA60F658D8}"/>
              </a:ext>
            </a:extLst>
          </p:cNvPr>
          <p:cNvSpPr>
            <a:spLocks noGrp="1"/>
          </p:cNvSpPr>
          <p:nvPr>
            <p:ph type="title"/>
          </p:nvPr>
        </p:nvSpPr>
        <p:spPr/>
        <p:txBody>
          <a:bodyPr/>
          <a:lstStyle/>
          <a:p>
            <a:pPr algn="ctr"/>
            <a:r>
              <a:rPr lang="en-US" b="1" dirty="0">
                <a:latin typeface="Georgia" panose="02040502050405020303" pitchFamily="18" charset="0"/>
              </a:rPr>
              <a:t>Questions?</a:t>
            </a:r>
          </a:p>
        </p:txBody>
      </p:sp>
      <p:sp>
        <p:nvSpPr>
          <p:cNvPr id="3" name="Content Placeholder 2">
            <a:extLst>
              <a:ext uri="{FF2B5EF4-FFF2-40B4-BE49-F238E27FC236}">
                <a16:creationId xmlns:a16="http://schemas.microsoft.com/office/drawing/2014/main" id="{852519B4-C2E4-A2F2-CB31-EAEBC6BE68AF}"/>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695F3823-C680-9A42-60C8-DB00270C9530}"/>
              </a:ext>
            </a:extLst>
          </p:cNvPr>
          <p:cNvSpPr>
            <a:spLocks noGrp="1"/>
          </p:cNvSpPr>
          <p:nvPr>
            <p:ph type="sldNum" sz="quarter" idx="4"/>
          </p:nvPr>
        </p:nvSpPr>
        <p:spPr/>
        <p:txBody>
          <a:bodyPr/>
          <a:lstStyle/>
          <a:p>
            <a:fld id="{6FF4E196-A010-480C-A078-61D4EF757EA8}" type="slidenum">
              <a:rPr lang="en-US" smtClean="0"/>
              <a:t>21</a:t>
            </a:fld>
            <a:endParaRPr lang="en-US" dirty="0"/>
          </a:p>
        </p:txBody>
      </p:sp>
    </p:spTree>
    <p:extLst>
      <p:ext uri="{BB962C8B-B14F-4D97-AF65-F5344CB8AC3E}">
        <p14:creationId xmlns:p14="http://schemas.microsoft.com/office/powerpoint/2010/main" val="14619849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3BB165C-C252-D54B-8BA8-8E030B7618B6}"/>
              </a:ext>
            </a:extLst>
          </p:cNvPr>
          <p:cNvSpPr>
            <a:spLocks noGrp="1"/>
          </p:cNvSpPr>
          <p:nvPr>
            <p:ph type="title"/>
          </p:nvPr>
        </p:nvSpPr>
        <p:spPr/>
        <p:txBody>
          <a:bodyPr/>
          <a:lstStyle/>
          <a:p>
            <a:pPr algn="ctr"/>
            <a:r>
              <a:rPr lang="en-US" b="1" dirty="0">
                <a:latin typeface="Georgia" panose="02040502050405020303" pitchFamily="18" charset="0"/>
              </a:rPr>
              <a:t>Be aware</a:t>
            </a:r>
          </a:p>
        </p:txBody>
      </p:sp>
      <p:sp>
        <p:nvSpPr>
          <p:cNvPr id="6" name="Text Placeholder 5">
            <a:extLst>
              <a:ext uri="{FF2B5EF4-FFF2-40B4-BE49-F238E27FC236}">
                <a16:creationId xmlns:a16="http://schemas.microsoft.com/office/drawing/2014/main" id="{B268C3D8-D226-215F-CDE1-943B4821D02D}"/>
              </a:ext>
            </a:extLst>
          </p:cNvPr>
          <p:cNvSpPr>
            <a:spLocks noGrp="1"/>
          </p:cNvSpPr>
          <p:nvPr>
            <p:ph type="body" idx="1"/>
          </p:nvPr>
        </p:nvSpPr>
        <p:spPr>
          <a:xfrm>
            <a:off x="839788" y="1681163"/>
            <a:ext cx="5157787" cy="706954"/>
          </a:xfrm>
        </p:spPr>
        <p:txBody>
          <a:bodyPr>
            <a:normAutofit/>
          </a:bodyPr>
          <a:lstStyle/>
          <a:p>
            <a:r>
              <a:rPr lang="en-US" sz="2800" dirty="0">
                <a:latin typeface="Georgia" panose="02040502050405020303" pitchFamily="18" charset="0"/>
              </a:rPr>
              <a:t>Agency-related</a:t>
            </a:r>
          </a:p>
        </p:txBody>
      </p:sp>
      <p:sp>
        <p:nvSpPr>
          <p:cNvPr id="7" name="Content Placeholder 6">
            <a:extLst>
              <a:ext uri="{FF2B5EF4-FFF2-40B4-BE49-F238E27FC236}">
                <a16:creationId xmlns:a16="http://schemas.microsoft.com/office/drawing/2014/main" id="{DB968F21-B48A-F8DE-9C74-EE6D73F840E7}"/>
              </a:ext>
            </a:extLst>
          </p:cNvPr>
          <p:cNvSpPr>
            <a:spLocks noGrp="1"/>
          </p:cNvSpPr>
          <p:nvPr>
            <p:ph sz="half" idx="2"/>
          </p:nvPr>
        </p:nvSpPr>
        <p:spPr>
          <a:xfrm>
            <a:off x="839788" y="2388117"/>
            <a:ext cx="5157787" cy="3684588"/>
          </a:xfrm>
        </p:spPr>
        <p:txBody>
          <a:bodyPr>
            <a:normAutofit fontScale="92500" lnSpcReduction="20000"/>
          </a:bodyPr>
          <a:lstStyle/>
          <a:p>
            <a:r>
              <a:rPr lang="en-US" dirty="0">
                <a:latin typeface="Georgia" panose="02040502050405020303" pitchFamily="18" charset="0"/>
              </a:rPr>
              <a:t>Several, but not all federal agencies have released information about their implementations of the Uniform Guidance Revisions</a:t>
            </a:r>
          </a:p>
          <a:p>
            <a:r>
              <a:rPr lang="en-US" dirty="0">
                <a:latin typeface="Georgia" panose="02040502050405020303" pitchFamily="18" charset="0"/>
              </a:rPr>
              <a:t>Research Terms and Conditions</a:t>
            </a:r>
          </a:p>
          <a:p>
            <a:pPr lvl="1"/>
            <a:r>
              <a:rPr lang="en-US" dirty="0">
                <a:latin typeface="Georgia" panose="02040502050405020303" pitchFamily="18" charset="0"/>
              </a:rPr>
              <a:t>Apply to existing awards that have not been amended</a:t>
            </a:r>
          </a:p>
          <a:p>
            <a:pPr lvl="1"/>
            <a:r>
              <a:rPr lang="en-US" dirty="0">
                <a:latin typeface="Georgia" panose="02040502050405020303" pitchFamily="18" charset="0"/>
              </a:rPr>
              <a:t>Are on hiatus for new awards</a:t>
            </a:r>
          </a:p>
          <a:p>
            <a:pPr lvl="1"/>
            <a:r>
              <a:rPr lang="en-US" dirty="0">
                <a:latin typeface="Georgia" panose="02040502050405020303" pitchFamily="18" charset="0"/>
              </a:rPr>
              <a:t>Prior Approval Matrix will be updated by Federal Agency representatives</a:t>
            </a:r>
          </a:p>
          <a:p>
            <a:endParaRPr lang="en-US" dirty="0">
              <a:latin typeface="Georgia" panose="02040502050405020303" pitchFamily="18" charset="0"/>
            </a:endParaRPr>
          </a:p>
        </p:txBody>
      </p:sp>
      <p:sp>
        <p:nvSpPr>
          <p:cNvPr id="8" name="Text Placeholder 7">
            <a:extLst>
              <a:ext uri="{FF2B5EF4-FFF2-40B4-BE49-F238E27FC236}">
                <a16:creationId xmlns:a16="http://schemas.microsoft.com/office/drawing/2014/main" id="{EC97B22D-AF42-CB23-1A45-9BD854175118}"/>
              </a:ext>
            </a:extLst>
          </p:cNvPr>
          <p:cNvSpPr>
            <a:spLocks noGrp="1"/>
          </p:cNvSpPr>
          <p:nvPr>
            <p:ph type="body" sz="quarter" idx="3"/>
          </p:nvPr>
        </p:nvSpPr>
        <p:spPr>
          <a:xfrm>
            <a:off x="6172200" y="1681163"/>
            <a:ext cx="5183188" cy="706954"/>
          </a:xfrm>
        </p:spPr>
        <p:txBody>
          <a:bodyPr>
            <a:normAutofit/>
          </a:bodyPr>
          <a:lstStyle/>
          <a:p>
            <a:r>
              <a:rPr lang="en-US" sz="2800" dirty="0">
                <a:latin typeface="Georgia" panose="02040502050405020303" pitchFamily="18" charset="0"/>
              </a:rPr>
              <a:t>UW-Madison-related</a:t>
            </a:r>
          </a:p>
        </p:txBody>
      </p:sp>
      <p:sp>
        <p:nvSpPr>
          <p:cNvPr id="9" name="Content Placeholder 8">
            <a:extLst>
              <a:ext uri="{FF2B5EF4-FFF2-40B4-BE49-F238E27FC236}">
                <a16:creationId xmlns:a16="http://schemas.microsoft.com/office/drawing/2014/main" id="{474C4F21-9B1D-B273-5AE4-C1DDF31A9A51}"/>
              </a:ext>
            </a:extLst>
          </p:cNvPr>
          <p:cNvSpPr>
            <a:spLocks noGrp="1"/>
          </p:cNvSpPr>
          <p:nvPr>
            <p:ph sz="quarter" idx="4"/>
          </p:nvPr>
        </p:nvSpPr>
        <p:spPr>
          <a:xfrm>
            <a:off x="6096000" y="2388117"/>
            <a:ext cx="5183188" cy="3684588"/>
          </a:xfrm>
        </p:spPr>
        <p:txBody>
          <a:bodyPr>
            <a:normAutofit fontScale="92500" lnSpcReduction="20000"/>
          </a:bodyPr>
          <a:lstStyle/>
          <a:p>
            <a:r>
              <a:rPr lang="en-US" dirty="0">
                <a:latin typeface="Georgia" panose="02040502050405020303" pitchFamily="18" charset="0"/>
              </a:rPr>
              <a:t>RSP is still working on analyzing Uniform Guidance changes and their implications for our institutional policies, procedures, and guidance</a:t>
            </a:r>
          </a:p>
          <a:p>
            <a:r>
              <a:rPr lang="en-US" dirty="0">
                <a:latin typeface="Georgia" panose="02040502050405020303" pitchFamily="18" charset="0"/>
              </a:rPr>
              <a:t>Updating UW-Madison policies, procedures, and guidance will take time</a:t>
            </a:r>
          </a:p>
          <a:p>
            <a:endParaRPr lang="en-US" dirty="0">
              <a:latin typeface="Georgia" panose="02040502050405020303" pitchFamily="18" charset="0"/>
            </a:endParaRPr>
          </a:p>
        </p:txBody>
      </p:sp>
      <p:sp>
        <p:nvSpPr>
          <p:cNvPr id="4" name="Slide Number Placeholder 3">
            <a:extLst>
              <a:ext uri="{FF2B5EF4-FFF2-40B4-BE49-F238E27FC236}">
                <a16:creationId xmlns:a16="http://schemas.microsoft.com/office/drawing/2014/main" id="{FBB5FD37-7663-2C9F-58AC-E05E0D56B8FD}"/>
              </a:ext>
            </a:extLst>
          </p:cNvPr>
          <p:cNvSpPr>
            <a:spLocks noGrp="1"/>
          </p:cNvSpPr>
          <p:nvPr>
            <p:ph type="sldNum" sz="quarter" idx="10"/>
          </p:nvPr>
        </p:nvSpPr>
        <p:spPr/>
        <p:txBody>
          <a:bodyPr/>
          <a:lstStyle/>
          <a:p>
            <a:fld id="{6FF4E196-A010-480C-A078-61D4EF757EA8}" type="slidenum">
              <a:rPr lang="en-US" smtClean="0"/>
              <a:t>3</a:t>
            </a:fld>
            <a:endParaRPr lang="en-US" dirty="0"/>
          </a:p>
        </p:txBody>
      </p:sp>
    </p:spTree>
    <p:extLst>
      <p:ext uri="{BB962C8B-B14F-4D97-AF65-F5344CB8AC3E}">
        <p14:creationId xmlns:p14="http://schemas.microsoft.com/office/powerpoint/2010/main" val="23609447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11A11E-61C1-F099-2E50-70A1248D1BCD}"/>
              </a:ext>
            </a:extLst>
          </p:cNvPr>
          <p:cNvSpPr>
            <a:spLocks noGrp="1"/>
          </p:cNvSpPr>
          <p:nvPr>
            <p:ph type="title"/>
          </p:nvPr>
        </p:nvSpPr>
        <p:spPr/>
        <p:txBody>
          <a:bodyPr/>
          <a:lstStyle/>
          <a:p>
            <a:pPr algn="ctr"/>
            <a:r>
              <a:rPr lang="en-US" altLang="en-US" b="1" dirty="0">
                <a:latin typeface="Georgia" panose="02040502050405020303" pitchFamily="18" charset="0"/>
              </a:rPr>
              <a:t>Purpose of revisions, per OMB</a:t>
            </a:r>
            <a:endParaRPr lang="en-US" b="1" dirty="0">
              <a:latin typeface="Georgia" panose="02040502050405020303" pitchFamily="18" charset="0"/>
            </a:endParaRPr>
          </a:p>
        </p:txBody>
      </p:sp>
      <p:sp>
        <p:nvSpPr>
          <p:cNvPr id="3" name="Content Placeholder 2">
            <a:extLst>
              <a:ext uri="{FF2B5EF4-FFF2-40B4-BE49-F238E27FC236}">
                <a16:creationId xmlns:a16="http://schemas.microsoft.com/office/drawing/2014/main" id="{21040E23-D229-008F-FEC3-0EF43E7EC490}"/>
              </a:ext>
            </a:extLst>
          </p:cNvPr>
          <p:cNvSpPr>
            <a:spLocks noGrp="1"/>
          </p:cNvSpPr>
          <p:nvPr>
            <p:ph idx="1"/>
          </p:nvPr>
        </p:nvSpPr>
        <p:spPr/>
        <p:txBody>
          <a:bodyPr/>
          <a:lstStyle/>
          <a:p>
            <a:r>
              <a:rPr lang="en-US" sz="2800" dirty="0">
                <a:effectLst/>
                <a:latin typeface="Georgia" panose="02040502050405020303" pitchFamily="18" charset="0"/>
                <a:ea typeface="Aptos" panose="020B0004020202020204" pitchFamily="34" charset="0"/>
                <a:cs typeface="Times New Roman" panose="02020603050405020304" pitchFamily="18" charset="0"/>
              </a:rPr>
              <a:t>(1) incorporating statutory requirements and administration priorities; </a:t>
            </a:r>
          </a:p>
          <a:p>
            <a:r>
              <a:rPr lang="en-US" sz="2800" dirty="0">
                <a:effectLst/>
                <a:latin typeface="Georgia" panose="02040502050405020303" pitchFamily="18" charset="0"/>
                <a:ea typeface="Aptos" panose="020B0004020202020204" pitchFamily="34" charset="0"/>
                <a:cs typeface="Times New Roman" panose="02020603050405020304" pitchFamily="18" charset="0"/>
              </a:rPr>
              <a:t>(2) reducing agency and recipient burden; </a:t>
            </a:r>
          </a:p>
          <a:p>
            <a:r>
              <a:rPr lang="en-US" sz="2800" dirty="0">
                <a:effectLst/>
                <a:latin typeface="Georgia" panose="02040502050405020303" pitchFamily="18" charset="0"/>
                <a:ea typeface="Aptos" panose="020B0004020202020204" pitchFamily="34" charset="0"/>
                <a:cs typeface="Times New Roman" panose="02020603050405020304" pitchFamily="18" charset="0"/>
              </a:rPr>
              <a:t>(3) clarifying sections that recipients or agencies have interpreted in different ways; and </a:t>
            </a:r>
          </a:p>
          <a:p>
            <a:r>
              <a:rPr lang="en-US" sz="2800" dirty="0">
                <a:effectLst/>
                <a:latin typeface="Georgia" panose="02040502050405020303" pitchFamily="18" charset="0"/>
                <a:ea typeface="Aptos" panose="020B0004020202020204" pitchFamily="34" charset="0"/>
                <a:cs typeface="Times New Roman" panose="02020603050405020304" pitchFamily="18" charset="0"/>
              </a:rPr>
              <a:t>(4) rewriting applicable sections in plain language, improving flow, and addressing inconsistent use of terms within the guidance</a:t>
            </a:r>
            <a:endParaRPr lang="en-US" altLang="en-US" dirty="0">
              <a:latin typeface="Georgia" panose="02040502050405020303" pitchFamily="18" charset="0"/>
            </a:endParaRPr>
          </a:p>
          <a:p>
            <a:endParaRPr lang="en-US" dirty="0">
              <a:latin typeface="Georgia" panose="02040502050405020303" pitchFamily="18" charset="0"/>
            </a:endParaRPr>
          </a:p>
        </p:txBody>
      </p:sp>
      <p:sp>
        <p:nvSpPr>
          <p:cNvPr id="4" name="Slide Number Placeholder 3">
            <a:extLst>
              <a:ext uri="{FF2B5EF4-FFF2-40B4-BE49-F238E27FC236}">
                <a16:creationId xmlns:a16="http://schemas.microsoft.com/office/drawing/2014/main" id="{207B178E-B7FF-5F77-3F9E-301CEDDB9809}"/>
              </a:ext>
            </a:extLst>
          </p:cNvPr>
          <p:cNvSpPr>
            <a:spLocks noGrp="1"/>
          </p:cNvSpPr>
          <p:nvPr>
            <p:ph type="sldNum" sz="quarter" idx="4"/>
          </p:nvPr>
        </p:nvSpPr>
        <p:spPr/>
        <p:txBody>
          <a:bodyPr/>
          <a:lstStyle/>
          <a:p>
            <a:fld id="{6FF4E196-A010-480C-A078-61D4EF757EA8}" type="slidenum">
              <a:rPr lang="en-US" smtClean="0"/>
              <a:t>4</a:t>
            </a:fld>
            <a:endParaRPr lang="en-US" dirty="0"/>
          </a:p>
        </p:txBody>
      </p:sp>
    </p:spTree>
    <p:extLst>
      <p:ext uri="{BB962C8B-B14F-4D97-AF65-F5344CB8AC3E}">
        <p14:creationId xmlns:p14="http://schemas.microsoft.com/office/powerpoint/2010/main" val="41103021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BD8548-3C3D-98E9-4957-3A4E30A684A6}"/>
              </a:ext>
            </a:extLst>
          </p:cNvPr>
          <p:cNvSpPr>
            <a:spLocks noGrp="1"/>
          </p:cNvSpPr>
          <p:nvPr>
            <p:ph type="title"/>
          </p:nvPr>
        </p:nvSpPr>
        <p:spPr/>
        <p:txBody>
          <a:bodyPr/>
          <a:lstStyle/>
          <a:p>
            <a:pPr algn="ctr"/>
            <a:r>
              <a:rPr lang="en-US" b="1" dirty="0">
                <a:latin typeface="Georgia" panose="02040502050405020303" pitchFamily="18" charset="0"/>
              </a:rPr>
              <a:t>Important dates</a:t>
            </a:r>
          </a:p>
        </p:txBody>
      </p:sp>
      <p:sp>
        <p:nvSpPr>
          <p:cNvPr id="3" name="Content Placeholder 2">
            <a:extLst>
              <a:ext uri="{FF2B5EF4-FFF2-40B4-BE49-F238E27FC236}">
                <a16:creationId xmlns:a16="http://schemas.microsoft.com/office/drawing/2014/main" id="{ACEC2250-1F3F-5574-2953-6ED1ECBA0113}"/>
              </a:ext>
            </a:extLst>
          </p:cNvPr>
          <p:cNvSpPr>
            <a:spLocks noGrp="1"/>
          </p:cNvSpPr>
          <p:nvPr>
            <p:ph idx="1"/>
          </p:nvPr>
        </p:nvSpPr>
        <p:spPr/>
        <p:txBody>
          <a:bodyPr/>
          <a:lstStyle/>
          <a:p>
            <a:r>
              <a:rPr lang="en-US" dirty="0">
                <a:latin typeface="Georgia" panose="02040502050405020303" pitchFamily="18" charset="0"/>
              </a:rPr>
              <a:t>April 22, 2024: Updates to 2 CFR published in the Federal Register</a:t>
            </a:r>
          </a:p>
          <a:p>
            <a:r>
              <a:rPr lang="en-US" dirty="0">
                <a:latin typeface="Georgia" panose="02040502050405020303" pitchFamily="18" charset="0"/>
              </a:rPr>
              <a:t>May 15, 2024: Agency implementation plans were due to OMB </a:t>
            </a:r>
          </a:p>
          <a:p>
            <a:r>
              <a:rPr lang="en-US" dirty="0">
                <a:latin typeface="Georgia" panose="02040502050405020303" pitchFamily="18" charset="0"/>
              </a:rPr>
              <a:t>October 1, 2024: Effective date of 2 CFR revisions</a:t>
            </a:r>
          </a:p>
          <a:p>
            <a:pPr lvl="1"/>
            <a:r>
              <a:rPr lang="en-US" dirty="0">
                <a:latin typeface="Georgia" panose="02040502050405020303" pitchFamily="18" charset="0"/>
              </a:rPr>
              <a:t>2 CFR revisions </a:t>
            </a:r>
            <a:r>
              <a:rPr lang="en-US" b="1" dirty="0">
                <a:latin typeface="Georgia" panose="02040502050405020303" pitchFamily="18" charset="0"/>
              </a:rPr>
              <a:t>will</a:t>
            </a:r>
            <a:r>
              <a:rPr lang="en-US" dirty="0">
                <a:latin typeface="Georgia" panose="02040502050405020303" pitchFamily="18" charset="0"/>
              </a:rPr>
              <a:t> apply to new awards entered into on or after October 1, 2024</a:t>
            </a:r>
          </a:p>
          <a:p>
            <a:pPr lvl="1"/>
            <a:r>
              <a:rPr lang="en-US" dirty="0">
                <a:latin typeface="Georgia" panose="02040502050405020303" pitchFamily="18" charset="0"/>
              </a:rPr>
              <a:t>2 CFR revisions may apply to existing awards amended on or after October 1, 2024 that provide additional funds</a:t>
            </a:r>
          </a:p>
          <a:p>
            <a:pPr lvl="1"/>
            <a:r>
              <a:rPr lang="en-US" dirty="0">
                <a:latin typeface="Georgia" panose="02040502050405020303" pitchFamily="18" charset="0"/>
              </a:rPr>
              <a:t>Agencies may apply 2 CFR revisions to existing awards that are amended for purposes other than providing additional funds</a:t>
            </a:r>
          </a:p>
          <a:p>
            <a:endParaRPr lang="en-US" dirty="0">
              <a:latin typeface="Georgia" panose="02040502050405020303" pitchFamily="18" charset="0"/>
            </a:endParaRPr>
          </a:p>
        </p:txBody>
      </p:sp>
      <p:sp>
        <p:nvSpPr>
          <p:cNvPr id="4" name="Slide Number Placeholder 3">
            <a:extLst>
              <a:ext uri="{FF2B5EF4-FFF2-40B4-BE49-F238E27FC236}">
                <a16:creationId xmlns:a16="http://schemas.microsoft.com/office/drawing/2014/main" id="{8A135E79-20A5-3891-C7B4-BE0350B2F1D7}"/>
              </a:ext>
            </a:extLst>
          </p:cNvPr>
          <p:cNvSpPr>
            <a:spLocks noGrp="1"/>
          </p:cNvSpPr>
          <p:nvPr>
            <p:ph type="sldNum" sz="quarter" idx="4"/>
          </p:nvPr>
        </p:nvSpPr>
        <p:spPr/>
        <p:txBody>
          <a:bodyPr/>
          <a:lstStyle/>
          <a:p>
            <a:fld id="{6FF4E196-A010-480C-A078-61D4EF757EA8}" type="slidenum">
              <a:rPr lang="en-US" smtClean="0"/>
              <a:t>5</a:t>
            </a:fld>
            <a:endParaRPr lang="en-US" dirty="0"/>
          </a:p>
        </p:txBody>
      </p:sp>
    </p:spTree>
    <p:extLst>
      <p:ext uri="{BB962C8B-B14F-4D97-AF65-F5344CB8AC3E}">
        <p14:creationId xmlns:p14="http://schemas.microsoft.com/office/powerpoint/2010/main" val="36860635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CBE817-488B-A703-CDA3-E5F7EBB8AA78}"/>
              </a:ext>
            </a:extLst>
          </p:cNvPr>
          <p:cNvSpPr>
            <a:spLocks noGrp="1"/>
          </p:cNvSpPr>
          <p:nvPr>
            <p:ph type="title"/>
          </p:nvPr>
        </p:nvSpPr>
        <p:spPr/>
        <p:txBody>
          <a:bodyPr/>
          <a:lstStyle/>
          <a:p>
            <a:pPr algn="ctr"/>
            <a:r>
              <a:rPr lang="en-US" b="1" dirty="0">
                <a:latin typeface="Georgia" panose="02040502050405020303" pitchFamily="18" charset="0"/>
              </a:rPr>
              <a:t>Terminology updates</a:t>
            </a:r>
          </a:p>
        </p:txBody>
      </p:sp>
      <p:sp>
        <p:nvSpPr>
          <p:cNvPr id="3" name="Content Placeholder 2">
            <a:extLst>
              <a:ext uri="{FF2B5EF4-FFF2-40B4-BE49-F238E27FC236}">
                <a16:creationId xmlns:a16="http://schemas.microsoft.com/office/drawing/2014/main" id="{ED92859A-B33C-0F26-8A78-F00934551736}"/>
              </a:ext>
            </a:extLst>
          </p:cNvPr>
          <p:cNvSpPr>
            <a:spLocks noGrp="1"/>
          </p:cNvSpPr>
          <p:nvPr>
            <p:ph idx="1"/>
          </p:nvPr>
        </p:nvSpPr>
        <p:spPr/>
        <p:txBody>
          <a:bodyPr/>
          <a:lstStyle/>
          <a:p>
            <a:r>
              <a:rPr lang="en-US" dirty="0">
                <a:latin typeface="Georgia" panose="02040502050405020303" pitchFamily="18" charset="0"/>
              </a:rPr>
              <a:t>“recipient </a:t>
            </a:r>
            <a:r>
              <a:rPr lang="en-US" b="1" dirty="0">
                <a:latin typeface="Georgia" panose="02040502050405020303" pitchFamily="18" charset="0"/>
              </a:rPr>
              <a:t>or</a:t>
            </a:r>
            <a:r>
              <a:rPr lang="en-US" dirty="0">
                <a:latin typeface="Georgia" panose="02040502050405020303" pitchFamily="18" charset="0"/>
              </a:rPr>
              <a:t> subrecipient” instead of “non-federal entity” </a:t>
            </a:r>
          </a:p>
          <a:p>
            <a:pPr lvl="1"/>
            <a:r>
              <a:rPr lang="en-US" dirty="0">
                <a:latin typeface="Georgia" panose="02040502050405020303" pitchFamily="18" charset="0"/>
              </a:rPr>
              <a:t>Except for Subpart F, Audit Requirements</a:t>
            </a:r>
          </a:p>
          <a:p>
            <a:r>
              <a:rPr lang="en-US" dirty="0">
                <a:latin typeface="Georgia" panose="02040502050405020303" pitchFamily="18" charset="0"/>
              </a:rPr>
              <a:t>“cost sharing” instead of “cost sharing or matching”</a:t>
            </a:r>
          </a:p>
          <a:p>
            <a:r>
              <a:rPr lang="en-US" dirty="0">
                <a:latin typeface="Georgia" panose="02040502050405020303" pitchFamily="18" charset="0"/>
              </a:rPr>
              <a:t>“indirect costs” instead of “indirect (F&amp;A) costs”</a:t>
            </a:r>
          </a:p>
          <a:p>
            <a:r>
              <a:rPr lang="en-US" dirty="0">
                <a:latin typeface="Georgia" panose="02040502050405020303" pitchFamily="18" charset="0"/>
              </a:rPr>
              <a:t>200.0 Acronyms and 200.1 Definitions</a:t>
            </a:r>
          </a:p>
          <a:p>
            <a:pPr lvl="1"/>
            <a:r>
              <a:rPr lang="en-US" dirty="0">
                <a:latin typeface="Georgia" panose="02040502050405020303" pitchFamily="18" charset="0"/>
              </a:rPr>
              <a:t>Acronyms and definitions only included in these sections if they were used in multiple sections throughout the guidance</a:t>
            </a:r>
          </a:p>
          <a:p>
            <a:pPr lvl="1"/>
            <a:r>
              <a:rPr lang="en-US" dirty="0">
                <a:latin typeface="Georgia" panose="02040502050405020303" pitchFamily="18" charset="0"/>
              </a:rPr>
              <a:t>If an acronym or definition is only used in one section, it will only be found in that section of the guidance, e.g., institutional base salary in 200.430(i)(2)</a:t>
            </a:r>
          </a:p>
          <a:p>
            <a:endParaRPr lang="en-US" dirty="0">
              <a:latin typeface="Georgia" panose="02040502050405020303" pitchFamily="18" charset="0"/>
            </a:endParaRPr>
          </a:p>
        </p:txBody>
      </p:sp>
      <p:sp>
        <p:nvSpPr>
          <p:cNvPr id="4" name="Slide Number Placeholder 3">
            <a:extLst>
              <a:ext uri="{FF2B5EF4-FFF2-40B4-BE49-F238E27FC236}">
                <a16:creationId xmlns:a16="http://schemas.microsoft.com/office/drawing/2014/main" id="{475E4703-8302-BE94-6358-C7C21B4EF3F5}"/>
              </a:ext>
            </a:extLst>
          </p:cNvPr>
          <p:cNvSpPr>
            <a:spLocks noGrp="1"/>
          </p:cNvSpPr>
          <p:nvPr>
            <p:ph type="sldNum" sz="quarter" idx="4"/>
          </p:nvPr>
        </p:nvSpPr>
        <p:spPr/>
        <p:txBody>
          <a:bodyPr/>
          <a:lstStyle/>
          <a:p>
            <a:fld id="{6FF4E196-A010-480C-A078-61D4EF757EA8}" type="slidenum">
              <a:rPr lang="en-US" smtClean="0"/>
              <a:t>6</a:t>
            </a:fld>
            <a:endParaRPr lang="en-US" dirty="0"/>
          </a:p>
        </p:txBody>
      </p:sp>
    </p:spTree>
    <p:extLst>
      <p:ext uri="{BB962C8B-B14F-4D97-AF65-F5344CB8AC3E}">
        <p14:creationId xmlns:p14="http://schemas.microsoft.com/office/powerpoint/2010/main" val="27669864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DEA007-CBF8-1524-2802-14C411CD87FD}"/>
              </a:ext>
            </a:extLst>
          </p:cNvPr>
          <p:cNvSpPr>
            <a:spLocks noGrp="1"/>
          </p:cNvSpPr>
          <p:nvPr>
            <p:ph type="title"/>
          </p:nvPr>
        </p:nvSpPr>
        <p:spPr/>
        <p:txBody>
          <a:bodyPr/>
          <a:lstStyle/>
          <a:p>
            <a:pPr algn="ctr"/>
            <a:r>
              <a:rPr lang="en-US" b="1" dirty="0">
                <a:latin typeface="Georgia" panose="02040502050405020303" pitchFamily="18" charset="0"/>
              </a:rPr>
              <a:t>Definition/threshold revisions</a:t>
            </a:r>
          </a:p>
        </p:txBody>
      </p:sp>
      <p:sp>
        <p:nvSpPr>
          <p:cNvPr id="3" name="Content Placeholder 2">
            <a:extLst>
              <a:ext uri="{FF2B5EF4-FFF2-40B4-BE49-F238E27FC236}">
                <a16:creationId xmlns:a16="http://schemas.microsoft.com/office/drawing/2014/main" id="{4FE4E0F4-951C-1FF4-C200-2090A84C018C}"/>
              </a:ext>
            </a:extLst>
          </p:cNvPr>
          <p:cNvSpPr>
            <a:spLocks noGrp="1"/>
          </p:cNvSpPr>
          <p:nvPr>
            <p:ph idx="1"/>
          </p:nvPr>
        </p:nvSpPr>
        <p:spPr/>
        <p:txBody>
          <a:bodyPr/>
          <a:lstStyle/>
          <a:p>
            <a:r>
              <a:rPr lang="en-US" dirty="0">
                <a:latin typeface="Georgia" panose="02040502050405020303" pitchFamily="18" charset="0"/>
              </a:rPr>
              <a:t>Equipment: $5,000 to $10,000*</a:t>
            </a:r>
          </a:p>
          <a:p>
            <a:r>
              <a:rPr lang="en-US" dirty="0">
                <a:latin typeface="Georgia" panose="02040502050405020303" pitchFamily="18" charset="0"/>
              </a:rPr>
              <a:t>Fixed amount awards: $250,000 to $500,000</a:t>
            </a:r>
          </a:p>
          <a:p>
            <a:r>
              <a:rPr lang="en-US" dirty="0">
                <a:latin typeface="Georgia" panose="02040502050405020303" pitchFamily="18" charset="0"/>
              </a:rPr>
              <a:t>De minimis rate: 10% to 15% </a:t>
            </a:r>
          </a:p>
          <a:p>
            <a:r>
              <a:rPr lang="en-US" dirty="0">
                <a:latin typeface="Georgia" panose="02040502050405020303" pitchFamily="18" charset="0"/>
              </a:rPr>
              <a:t>MTDC</a:t>
            </a:r>
          </a:p>
          <a:p>
            <a:pPr lvl="1"/>
            <a:r>
              <a:rPr lang="en-US" dirty="0">
                <a:latin typeface="Georgia" panose="02040502050405020303" pitchFamily="18" charset="0"/>
              </a:rPr>
              <a:t>Subawards: first $25,000 to first $50,000*</a:t>
            </a:r>
          </a:p>
          <a:p>
            <a:r>
              <a:rPr lang="en-US" dirty="0">
                <a:latin typeface="Georgia" panose="02040502050405020303" pitchFamily="18" charset="0"/>
              </a:rPr>
              <a:t>Audit: $750,000 to $1,000,000</a:t>
            </a:r>
          </a:p>
          <a:p>
            <a:endParaRPr lang="en-US" dirty="0">
              <a:latin typeface="Georgia" panose="02040502050405020303" pitchFamily="18" charset="0"/>
            </a:endParaRPr>
          </a:p>
          <a:p>
            <a:pPr marL="0" indent="0">
              <a:buNone/>
            </a:pPr>
            <a:r>
              <a:rPr lang="en-US" dirty="0">
                <a:latin typeface="Georgia" panose="02040502050405020303" pitchFamily="18" charset="0"/>
              </a:rPr>
              <a:t>* Cannot be implemented until UW-Madison has a new F&amp;A rate agreement; see next slide</a:t>
            </a:r>
          </a:p>
        </p:txBody>
      </p:sp>
      <p:sp>
        <p:nvSpPr>
          <p:cNvPr id="4" name="Slide Number Placeholder 3">
            <a:extLst>
              <a:ext uri="{FF2B5EF4-FFF2-40B4-BE49-F238E27FC236}">
                <a16:creationId xmlns:a16="http://schemas.microsoft.com/office/drawing/2014/main" id="{D8062AF8-EA9D-2539-8DB9-625F08042AFB}"/>
              </a:ext>
            </a:extLst>
          </p:cNvPr>
          <p:cNvSpPr>
            <a:spLocks noGrp="1"/>
          </p:cNvSpPr>
          <p:nvPr>
            <p:ph type="sldNum" sz="quarter" idx="4"/>
          </p:nvPr>
        </p:nvSpPr>
        <p:spPr/>
        <p:txBody>
          <a:bodyPr/>
          <a:lstStyle/>
          <a:p>
            <a:fld id="{6FF4E196-A010-480C-A078-61D4EF757EA8}" type="slidenum">
              <a:rPr lang="en-US" smtClean="0"/>
              <a:t>7</a:t>
            </a:fld>
            <a:endParaRPr lang="en-US" dirty="0"/>
          </a:p>
        </p:txBody>
      </p:sp>
    </p:spTree>
    <p:extLst>
      <p:ext uri="{BB962C8B-B14F-4D97-AF65-F5344CB8AC3E}">
        <p14:creationId xmlns:p14="http://schemas.microsoft.com/office/powerpoint/2010/main" val="37952388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414335-CDA6-7A77-4D7C-5F06426B800F}"/>
              </a:ext>
            </a:extLst>
          </p:cNvPr>
          <p:cNvSpPr>
            <a:spLocks noGrp="1"/>
          </p:cNvSpPr>
          <p:nvPr>
            <p:ph type="title"/>
          </p:nvPr>
        </p:nvSpPr>
        <p:spPr/>
        <p:txBody>
          <a:bodyPr/>
          <a:lstStyle/>
          <a:p>
            <a:pPr algn="ctr"/>
            <a:r>
              <a:rPr lang="en-US" b="1" dirty="0">
                <a:latin typeface="Georgia" panose="02040502050405020303" pitchFamily="18" charset="0"/>
              </a:rPr>
              <a:t>UW-Madison’s </a:t>
            </a:r>
            <a:r>
              <a:rPr lang="en-US" b="1" dirty="0">
                <a:latin typeface="Georgia" panose="02040502050405020303" pitchFamily="18" charset="0"/>
                <a:hlinkClick r:id="rId3"/>
              </a:rPr>
              <a:t>Current F&amp;A Rate Agreement</a:t>
            </a:r>
            <a:endParaRPr lang="en-US" b="1" dirty="0">
              <a:latin typeface="Georgia" panose="02040502050405020303" pitchFamily="18" charset="0"/>
            </a:endParaRPr>
          </a:p>
        </p:txBody>
      </p:sp>
      <p:sp>
        <p:nvSpPr>
          <p:cNvPr id="3" name="Content Placeholder 2">
            <a:extLst>
              <a:ext uri="{FF2B5EF4-FFF2-40B4-BE49-F238E27FC236}">
                <a16:creationId xmlns:a16="http://schemas.microsoft.com/office/drawing/2014/main" id="{A2B04123-4026-DD1A-A2AA-FE31811FDB20}"/>
              </a:ext>
            </a:extLst>
          </p:cNvPr>
          <p:cNvSpPr>
            <a:spLocks noGrp="1"/>
          </p:cNvSpPr>
          <p:nvPr>
            <p:ph idx="1"/>
          </p:nvPr>
        </p:nvSpPr>
        <p:spPr/>
        <p:txBody>
          <a:bodyPr>
            <a:normAutofit fontScale="92500" lnSpcReduction="10000"/>
          </a:bodyPr>
          <a:lstStyle/>
          <a:p>
            <a:r>
              <a:rPr lang="en-US" dirty="0">
                <a:latin typeface="Georgia" panose="02040502050405020303" pitchFamily="18" charset="0"/>
              </a:rPr>
              <a:t>Rate agreement extended as of 11/21/2023</a:t>
            </a:r>
          </a:p>
          <a:p>
            <a:r>
              <a:rPr lang="en-US" dirty="0">
                <a:latin typeface="Georgia" panose="02040502050405020303" pitchFamily="18" charset="0"/>
              </a:rPr>
              <a:t>Effective until at least June 30, 2026</a:t>
            </a:r>
          </a:p>
          <a:p>
            <a:r>
              <a:rPr lang="en-US" dirty="0">
                <a:latin typeface="Georgia" panose="02040502050405020303" pitchFamily="18" charset="0"/>
              </a:rPr>
              <a:t>“Modified total direct costs, consisting of all direct salaries and wages, applicable fringe benefits, materials and supplies, services, travel, and up to the first $25,000 of each subaward…”</a:t>
            </a:r>
          </a:p>
          <a:p>
            <a:r>
              <a:rPr lang="en-US" dirty="0">
                <a:latin typeface="Georgia" panose="02040502050405020303" pitchFamily="18" charset="0"/>
              </a:rPr>
              <a:t>“Equipment means tangible personal property (including information technology systems) having a useful life of more than one year and a per-unit acquisition cost which equals or exceeds $5,000.”</a:t>
            </a:r>
          </a:p>
          <a:p>
            <a:r>
              <a:rPr lang="en-US" u="sng" dirty="0">
                <a:latin typeface="Georgia" panose="02040502050405020303" pitchFamily="18" charset="0"/>
              </a:rPr>
              <a:t>Bottom line</a:t>
            </a:r>
            <a:r>
              <a:rPr lang="en-US" dirty="0">
                <a:latin typeface="Georgia" panose="02040502050405020303" pitchFamily="18" charset="0"/>
              </a:rPr>
              <a:t>: We cannot use the new subaward and equipment thresholds now.  </a:t>
            </a:r>
          </a:p>
          <a:p>
            <a:endParaRPr lang="en-US" dirty="0">
              <a:latin typeface="Georgia" panose="02040502050405020303" pitchFamily="18" charset="0"/>
            </a:endParaRPr>
          </a:p>
        </p:txBody>
      </p:sp>
      <p:sp>
        <p:nvSpPr>
          <p:cNvPr id="4" name="Slide Number Placeholder 3">
            <a:extLst>
              <a:ext uri="{FF2B5EF4-FFF2-40B4-BE49-F238E27FC236}">
                <a16:creationId xmlns:a16="http://schemas.microsoft.com/office/drawing/2014/main" id="{FFC91D95-06E8-9E1B-CF46-D4B8D9DCD9F7}"/>
              </a:ext>
            </a:extLst>
          </p:cNvPr>
          <p:cNvSpPr>
            <a:spLocks noGrp="1"/>
          </p:cNvSpPr>
          <p:nvPr>
            <p:ph type="sldNum" sz="quarter" idx="4"/>
          </p:nvPr>
        </p:nvSpPr>
        <p:spPr/>
        <p:txBody>
          <a:bodyPr/>
          <a:lstStyle/>
          <a:p>
            <a:fld id="{6FF4E196-A010-480C-A078-61D4EF757EA8}" type="slidenum">
              <a:rPr lang="en-US" smtClean="0"/>
              <a:t>8</a:t>
            </a:fld>
            <a:endParaRPr lang="en-US" dirty="0"/>
          </a:p>
        </p:txBody>
      </p:sp>
    </p:spTree>
    <p:extLst>
      <p:ext uri="{BB962C8B-B14F-4D97-AF65-F5344CB8AC3E}">
        <p14:creationId xmlns:p14="http://schemas.microsoft.com/office/powerpoint/2010/main" val="8031597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B5B186-B84E-A4E7-0280-CE68356EA791}"/>
              </a:ext>
            </a:extLst>
          </p:cNvPr>
          <p:cNvSpPr>
            <a:spLocks noGrp="1"/>
          </p:cNvSpPr>
          <p:nvPr>
            <p:ph type="title"/>
          </p:nvPr>
        </p:nvSpPr>
        <p:spPr/>
        <p:txBody>
          <a:bodyPr/>
          <a:lstStyle/>
          <a:p>
            <a:pPr algn="ctr"/>
            <a:r>
              <a:rPr lang="en-US" b="1" dirty="0">
                <a:latin typeface="Georgia" panose="02040502050405020303" pitchFamily="18" charset="0"/>
              </a:rPr>
              <a:t>Prior approval (new definition)  </a:t>
            </a:r>
          </a:p>
        </p:txBody>
      </p:sp>
      <p:sp>
        <p:nvSpPr>
          <p:cNvPr id="3" name="Content Placeholder 2">
            <a:extLst>
              <a:ext uri="{FF2B5EF4-FFF2-40B4-BE49-F238E27FC236}">
                <a16:creationId xmlns:a16="http://schemas.microsoft.com/office/drawing/2014/main" id="{47C54DA0-AF8D-3C45-012D-D5E859F72D2B}"/>
              </a:ext>
            </a:extLst>
          </p:cNvPr>
          <p:cNvSpPr>
            <a:spLocks noGrp="1"/>
          </p:cNvSpPr>
          <p:nvPr>
            <p:ph idx="1"/>
          </p:nvPr>
        </p:nvSpPr>
        <p:spPr/>
        <p:txBody>
          <a:bodyPr>
            <a:normAutofit fontScale="92500" lnSpcReduction="20000"/>
          </a:bodyPr>
          <a:lstStyle/>
          <a:p>
            <a:r>
              <a:rPr lang="en-US" dirty="0">
                <a:latin typeface="Georgia" panose="02040502050405020303" pitchFamily="18" charset="0"/>
                <a:hlinkClick r:id="rId3"/>
              </a:rPr>
              <a:t>Definition</a:t>
            </a:r>
            <a:r>
              <a:rPr lang="en-US" dirty="0">
                <a:latin typeface="Georgia" panose="02040502050405020303" pitchFamily="18" charset="0"/>
              </a:rPr>
              <a:t>: </a:t>
            </a:r>
          </a:p>
          <a:p>
            <a:pPr marL="0" indent="0">
              <a:buNone/>
            </a:pPr>
            <a:r>
              <a:rPr lang="en-US" i="1" dirty="0">
                <a:latin typeface="Georgia" panose="02040502050405020303" pitchFamily="18" charset="0"/>
                <a:hlinkClick r:id="rId4"/>
              </a:rPr>
              <a:t>“Prior approval</a:t>
            </a:r>
            <a:r>
              <a:rPr lang="en-US" dirty="0">
                <a:latin typeface="Georgia" panose="02040502050405020303" pitchFamily="18" charset="0"/>
                <a:hlinkClick r:id="rId4"/>
              </a:rPr>
              <a:t> </a:t>
            </a:r>
            <a:r>
              <a:rPr lang="en-US" dirty="0">
                <a:latin typeface="Georgia" panose="02040502050405020303" pitchFamily="18" charset="0"/>
              </a:rPr>
              <a:t>means the written approval obtained in advance by an authorized official of a Federal agency or pass-through entity of certain costs or programmatic decisions.”</a:t>
            </a:r>
          </a:p>
          <a:p>
            <a:r>
              <a:rPr lang="en-US" dirty="0">
                <a:latin typeface="Georgia" panose="02040502050405020303" pitchFamily="18" charset="0"/>
                <a:hlinkClick r:id="rId5"/>
              </a:rPr>
              <a:t>Preamble</a:t>
            </a:r>
            <a:r>
              <a:rPr lang="en-US" dirty="0">
                <a:latin typeface="Georgia" panose="02040502050405020303" pitchFamily="18" charset="0"/>
              </a:rPr>
              <a:t> to final rule: </a:t>
            </a:r>
          </a:p>
          <a:p>
            <a:pPr marL="0" indent="0">
              <a:buNone/>
            </a:pPr>
            <a:r>
              <a:rPr lang="en-US" dirty="0">
                <a:latin typeface="Georgia" panose="02040502050405020303" pitchFamily="18" charset="0"/>
              </a:rPr>
              <a:t>“OMB added the words “obtained in advance” to the definition to clarify that, generally, obtaining approval in advance is a definitional element of prior approval, which is required where stated in the guidance. However, this change is not intended to prohibit Federal agencies from using appropriate procedures to retroactively provide prior approval, if necessary, under a Federal award in specific cases…when warranted on a case-by-case basis under Federal awards and otherwise consistent with law.” </a:t>
            </a:r>
          </a:p>
        </p:txBody>
      </p:sp>
      <p:sp>
        <p:nvSpPr>
          <p:cNvPr id="4" name="Slide Number Placeholder 3">
            <a:extLst>
              <a:ext uri="{FF2B5EF4-FFF2-40B4-BE49-F238E27FC236}">
                <a16:creationId xmlns:a16="http://schemas.microsoft.com/office/drawing/2014/main" id="{90819713-B43A-5819-AC5D-83FF98CF7EB5}"/>
              </a:ext>
            </a:extLst>
          </p:cNvPr>
          <p:cNvSpPr>
            <a:spLocks noGrp="1"/>
          </p:cNvSpPr>
          <p:nvPr>
            <p:ph type="sldNum" sz="quarter" idx="4"/>
          </p:nvPr>
        </p:nvSpPr>
        <p:spPr/>
        <p:txBody>
          <a:bodyPr/>
          <a:lstStyle/>
          <a:p>
            <a:fld id="{6FF4E196-A010-480C-A078-61D4EF757EA8}" type="slidenum">
              <a:rPr lang="en-US" smtClean="0"/>
              <a:t>9</a:t>
            </a:fld>
            <a:endParaRPr lang="en-US" dirty="0"/>
          </a:p>
        </p:txBody>
      </p:sp>
    </p:spTree>
    <p:extLst>
      <p:ext uri="{BB962C8B-B14F-4D97-AF65-F5344CB8AC3E}">
        <p14:creationId xmlns:p14="http://schemas.microsoft.com/office/powerpoint/2010/main" val="6343276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2341</TotalTime>
  <Words>1517</Words>
  <Application>Microsoft Office PowerPoint</Application>
  <PresentationFormat>Widescreen</PresentationFormat>
  <Paragraphs>175</Paragraphs>
  <Slides>21</Slides>
  <Notes>20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21</vt:i4>
      </vt:variant>
    </vt:vector>
  </HeadingPairs>
  <TitlesOfParts>
    <vt:vector size="27" baseType="lpstr">
      <vt:lpstr>Arial</vt:lpstr>
      <vt:lpstr>Calibri</vt:lpstr>
      <vt:lpstr>Calibri Light</vt:lpstr>
      <vt:lpstr>Georgia</vt:lpstr>
      <vt:lpstr>Office Theme</vt:lpstr>
      <vt:lpstr>Custom Design</vt:lpstr>
      <vt:lpstr>PowerPoint Presentation</vt:lpstr>
      <vt:lpstr>Uniform Guidance Revisions</vt:lpstr>
      <vt:lpstr>Be aware</vt:lpstr>
      <vt:lpstr>Purpose of revisions, per OMB</vt:lpstr>
      <vt:lpstr>Important dates</vt:lpstr>
      <vt:lpstr>Terminology updates</vt:lpstr>
      <vt:lpstr>Definition/threshold revisions</vt:lpstr>
      <vt:lpstr>UW-Madison’s Current F&amp;A Rate Agreement</vt:lpstr>
      <vt:lpstr>Prior approval (new definition)  </vt:lpstr>
      <vt:lpstr>Key personnel change (revised prior approval requirement)</vt:lpstr>
      <vt:lpstr>Administrative and clerical staff salaries (revised prior approval requirement)</vt:lpstr>
      <vt:lpstr>Participant support costs (new/revised definitions and requirements)</vt:lpstr>
      <vt:lpstr>Required certification for subrecipients (new requirement)</vt:lpstr>
      <vt:lpstr>UW-Madison guidance to be reviewed &amp; updated </vt:lpstr>
      <vt:lpstr>Federal Agency info (where available)</vt:lpstr>
      <vt:lpstr>Federal Agency info (where available)</vt:lpstr>
      <vt:lpstr>Federal Agency info (where available)</vt:lpstr>
      <vt:lpstr>Other Federal Agency implementations </vt:lpstr>
      <vt:lpstr>Federal Resources</vt:lpstr>
      <vt:lpstr>Other Resources</vt:lpstr>
      <vt:lpstr>Questions?</vt:lpstr>
    </vt:vector>
  </TitlesOfParts>
  <Company>UW-Madison - Research and Sponsored Programs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Melanie Hebl</dc:creator>
  <cp:lastModifiedBy>Jennifer Rodis</cp:lastModifiedBy>
  <cp:revision>79</cp:revision>
  <cp:lastPrinted>2024-11-06T22:23:39Z</cp:lastPrinted>
  <dcterms:created xsi:type="dcterms:W3CDTF">2017-07-11T15:13:22Z</dcterms:created>
  <dcterms:modified xsi:type="dcterms:W3CDTF">2024-11-11T14:15:29Z</dcterms:modified>
</cp:coreProperties>
</file>